
<file path=[Content_Types].xml><?xml version="1.0" encoding="utf-8"?>
<Types xmlns="http://schemas.openxmlformats.org/package/2006/content-types">
  <Default Extension="jpeg" ContentType="image/jpeg"/>
  <Default Extension="mp4" ContentType="vide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sldIdLst>
    <p:sldId id="256" r:id="rId2"/>
    <p:sldId id="257" r:id="rId3"/>
    <p:sldId id="258" r:id="rId4"/>
    <p:sldId id="259" r:id="rId5"/>
    <p:sldId id="260" r:id="rId6"/>
    <p:sldId id="261" r:id="rId7"/>
    <p:sldId id="262" r:id="rId8"/>
  </p:sldIdLst>
  <p:sldSz cx="12192000" cy="6858000"/>
  <p:notesSz cx="6858000" cy="9144000"/>
  <p:defaultTextStyle>
    <a:defPPr rtl="0">
      <a:defRPr lang="tr-T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CC3812-CB6A-0C2D-C3C3-0952187455A0}" v="196" dt="2025-10-22T17:22:58.317"/>
    <p1510:client id="{656709DF-C758-5008-B966-8A792FBF25FB}" v="4" dt="2025-10-22T17:54:06.4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5AACDA-F1F0-4197-934D-4A49FC697FE4}"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9AF1421B-4CDF-4000-82FD-BE1D49886836}">
      <dgm:prSet/>
      <dgm:spPr/>
      <dgm:t>
        <a:bodyPr/>
        <a:lstStyle/>
        <a:p>
          <a:r>
            <a:rPr lang="tr-TR" b="1"/>
            <a:t>[1] A. Morris, “Independent Musicians in the Digital Era,” Music Marketing        Journal, 2022.</a:t>
          </a:r>
          <a:endParaRPr lang="en-US"/>
        </a:p>
      </dgm:t>
    </dgm:pt>
    <dgm:pt modelId="{5C6B294A-F0D0-48C1-A5F8-9B823ECFEE06}" type="parTrans" cxnId="{8C52FE84-67DE-425C-96B9-B5C94843D6C7}">
      <dgm:prSet/>
      <dgm:spPr/>
      <dgm:t>
        <a:bodyPr/>
        <a:lstStyle/>
        <a:p>
          <a:endParaRPr lang="en-US"/>
        </a:p>
      </dgm:t>
    </dgm:pt>
    <dgm:pt modelId="{5A6C6F2F-D98C-44F4-A10A-D9CA8FFB082A}" type="sibTrans" cxnId="{8C52FE84-67DE-425C-96B9-B5C94843D6C7}">
      <dgm:prSet/>
      <dgm:spPr/>
      <dgm:t>
        <a:bodyPr/>
        <a:lstStyle/>
        <a:p>
          <a:endParaRPr lang="en-US"/>
        </a:p>
      </dgm:t>
    </dgm:pt>
    <dgm:pt modelId="{39C78360-939C-4D69-956E-CFD5BE3AE017}">
      <dgm:prSet/>
      <dgm:spPr/>
      <dgm:t>
        <a:bodyPr/>
        <a:lstStyle/>
        <a:p>
          <a:r>
            <a:rPr lang="tr-TR" b="1"/>
            <a:t>Yöntem:</a:t>
          </a:r>
          <a:r>
            <a:rPr lang="tr-TR"/>
            <a:t> Nitel analiz (röportajlar)</a:t>
          </a:r>
          <a:endParaRPr lang="en-US"/>
        </a:p>
      </dgm:t>
    </dgm:pt>
    <dgm:pt modelId="{928C62A5-48F3-49C8-A633-C59F75564D41}" type="parTrans" cxnId="{E5D7E2A2-41DD-4ABD-99AF-225BFEBDC7AB}">
      <dgm:prSet/>
      <dgm:spPr/>
      <dgm:t>
        <a:bodyPr/>
        <a:lstStyle/>
        <a:p>
          <a:endParaRPr lang="en-US"/>
        </a:p>
      </dgm:t>
    </dgm:pt>
    <dgm:pt modelId="{46C0BB46-C1EA-44EB-8C96-2A517B3CADEC}" type="sibTrans" cxnId="{E5D7E2A2-41DD-4ABD-99AF-225BFEBDC7AB}">
      <dgm:prSet/>
      <dgm:spPr/>
      <dgm:t>
        <a:bodyPr/>
        <a:lstStyle/>
        <a:p>
          <a:endParaRPr lang="en-US"/>
        </a:p>
      </dgm:t>
    </dgm:pt>
    <dgm:pt modelId="{A59FC28C-C880-43BF-98E4-2FA622B82676}">
      <dgm:prSet/>
      <dgm:spPr/>
      <dgm:t>
        <a:bodyPr/>
        <a:lstStyle/>
        <a:p>
          <a:r>
            <a:rPr lang="tr-TR" b="1"/>
            <a:t>Sonuç:</a:t>
          </a:r>
          <a:r>
            <a:rPr lang="tr-TR"/>
            <a:t> Bağımsız müzisyenlerin, dijital pazarlama araçlarını etkin kullandığında düşük bütçeyle rekabet edebildiğini ortaya koymuştur. Ancak bu süreçte profesyonel destek eksikliğinin, sürdürülebilirliği azalttığını belirtmiştir.</a:t>
          </a:r>
          <a:endParaRPr lang="en-US"/>
        </a:p>
      </dgm:t>
    </dgm:pt>
    <dgm:pt modelId="{2706D011-EA2D-40ED-A1E8-462F82AE5EED}" type="parTrans" cxnId="{A78D684C-EBE4-47CD-B3AE-9B099BF0C457}">
      <dgm:prSet/>
      <dgm:spPr/>
      <dgm:t>
        <a:bodyPr/>
        <a:lstStyle/>
        <a:p>
          <a:endParaRPr lang="en-US"/>
        </a:p>
      </dgm:t>
    </dgm:pt>
    <dgm:pt modelId="{E95D1C13-13B8-4C7C-A659-54BAC02B409C}" type="sibTrans" cxnId="{A78D684C-EBE4-47CD-B3AE-9B099BF0C457}">
      <dgm:prSet/>
      <dgm:spPr/>
      <dgm:t>
        <a:bodyPr/>
        <a:lstStyle/>
        <a:p>
          <a:endParaRPr lang="en-US"/>
        </a:p>
      </dgm:t>
    </dgm:pt>
    <dgm:pt modelId="{50E699C7-BD99-414B-965A-E8D3C765C93E}">
      <dgm:prSet/>
      <dgm:spPr/>
      <dgm:t>
        <a:bodyPr/>
        <a:lstStyle/>
        <a:p>
          <a:r>
            <a:rPr lang="tr-TR" b="1"/>
            <a:t>[2] J. Kim &amp; S. Lee, “YouTube vs Spotify: Music Discovery for New Producers,” Digital Media Studies, 2021.</a:t>
          </a:r>
          <a:endParaRPr lang="en-US"/>
        </a:p>
      </dgm:t>
    </dgm:pt>
    <dgm:pt modelId="{8FC7D92E-22AC-48F0-A43B-6E7228A52AC6}" type="parTrans" cxnId="{D5436912-337E-4041-B5C1-1DBD0650AC90}">
      <dgm:prSet/>
      <dgm:spPr/>
      <dgm:t>
        <a:bodyPr/>
        <a:lstStyle/>
        <a:p>
          <a:endParaRPr lang="en-US"/>
        </a:p>
      </dgm:t>
    </dgm:pt>
    <dgm:pt modelId="{A3893B44-5862-45F8-B63A-96C92BAD6A7D}" type="sibTrans" cxnId="{D5436912-337E-4041-B5C1-1DBD0650AC90}">
      <dgm:prSet/>
      <dgm:spPr/>
      <dgm:t>
        <a:bodyPr/>
        <a:lstStyle/>
        <a:p>
          <a:endParaRPr lang="en-US"/>
        </a:p>
      </dgm:t>
    </dgm:pt>
    <dgm:pt modelId="{F6C23792-FA7A-4FD1-A56F-8E6B6CE3F91B}">
      <dgm:prSet/>
      <dgm:spPr/>
      <dgm:t>
        <a:bodyPr/>
        <a:lstStyle/>
        <a:p>
          <a:r>
            <a:rPr lang="tr-TR" b="1"/>
            <a:t>Yöntem:</a:t>
          </a:r>
          <a:r>
            <a:rPr lang="tr-TR"/>
            <a:t> Karşılaştırmalı analiz (YouTube &amp; Spotify verileri)</a:t>
          </a:r>
          <a:endParaRPr lang="en-US"/>
        </a:p>
      </dgm:t>
    </dgm:pt>
    <dgm:pt modelId="{86792980-084A-40E6-8D42-63DC093AF9B3}" type="parTrans" cxnId="{018BC54B-04FD-4BDC-A636-978891460979}">
      <dgm:prSet/>
      <dgm:spPr/>
      <dgm:t>
        <a:bodyPr/>
        <a:lstStyle/>
        <a:p>
          <a:endParaRPr lang="en-US"/>
        </a:p>
      </dgm:t>
    </dgm:pt>
    <dgm:pt modelId="{2AB08BE3-07E7-4E8E-8DD7-917C1040D3A1}" type="sibTrans" cxnId="{018BC54B-04FD-4BDC-A636-978891460979}">
      <dgm:prSet/>
      <dgm:spPr/>
      <dgm:t>
        <a:bodyPr/>
        <a:lstStyle/>
        <a:p>
          <a:endParaRPr lang="en-US"/>
        </a:p>
      </dgm:t>
    </dgm:pt>
    <dgm:pt modelId="{4925E717-A54A-499C-879B-DAE76554D3EB}">
      <dgm:prSet/>
      <dgm:spPr/>
      <dgm:t>
        <a:bodyPr/>
        <a:lstStyle/>
        <a:p>
          <a:r>
            <a:rPr lang="tr-TR" b="1"/>
            <a:t>Sonuç:</a:t>
          </a:r>
          <a:r>
            <a:rPr lang="tr-TR"/>
            <a:t> YouTube’un algoritmik öneri sistemi sayesinde yeni üreticiler için daha hızlı tanınma sağladığı; Spotify’ın ise gelir açısından avantajlı olduğu tespit edilmiştir.</a:t>
          </a:r>
          <a:endParaRPr lang="en-US"/>
        </a:p>
      </dgm:t>
    </dgm:pt>
    <dgm:pt modelId="{BADDF876-9AF3-4151-9257-6826404E5612}" type="parTrans" cxnId="{E1D1CBB9-A391-49EE-AE6C-64C8BBBC196C}">
      <dgm:prSet/>
      <dgm:spPr/>
      <dgm:t>
        <a:bodyPr/>
        <a:lstStyle/>
        <a:p>
          <a:endParaRPr lang="en-US"/>
        </a:p>
      </dgm:t>
    </dgm:pt>
    <dgm:pt modelId="{CAEE2C80-1802-4C95-B7F8-A0769FF1EF11}" type="sibTrans" cxnId="{E1D1CBB9-A391-49EE-AE6C-64C8BBBC196C}">
      <dgm:prSet/>
      <dgm:spPr/>
      <dgm:t>
        <a:bodyPr/>
        <a:lstStyle/>
        <a:p>
          <a:endParaRPr lang="en-US"/>
        </a:p>
      </dgm:t>
    </dgm:pt>
    <dgm:pt modelId="{5F93A8ED-3720-4FDB-87FB-C27D59FFC6AF}">
      <dgm:prSet/>
      <dgm:spPr/>
      <dgm:t>
        <a:bodyPr/>
        <a:lstStyle/>
        <a:p>
          <a:r>
            <a:rPr lang="tr-TR" b="1"/>
            <a:t>[3] B. Yıldız, “Türkiye’de Bağımsız Müzik Üreticilerinin Dijital Görünürlüğü,” İletişim ve Medya Araştırmaları Dergisi, 2023.</a:t>
          </a:r>
          <a:endParaRPr lang="en-US"/>
        </a:p>
      </dgm:t>
    </dgm:pt>
    <dgm:pt modelId="{EB593F7C-6C39-4C21-887A-090D69B4BB8B}" type="parTrans" cxnId="{63C543B9-67FA-41EA-A919-DD5733E5D09F}">
      <dgm:prSet/>
      <dgm:spPr/>
      <dgm:t>
        <a:bodyPr/>
        <a:lstStyle/>
        <a:p>
          <a:endParaRPr lang="en-US"/>
        </a:p>
      </dgm:t>
    </dgm:pt>
    <dgm:pt modelId="{4C892B5C-4963-400F-8B9E-8093ABF7CFFF}" type="sibTrans" cxnId="{63C543B9-67FA-41EA-A919-DD5733E5D09F}">
      <dgm:prSet/>
      <dgm:spPr/>
      <dgm:t>
        <a:bodyPr/>
        <a:lstStyle/>
        <a:p>
          <a:endParaRPr lang="en-US"/>
        </a:p>
      </dgm:t>
    </dgm:pt>
    <dgm:pt modelId="{38C2AB23-34D7-4EEF-AE38-F3CC0D0C36DD}">
      <dgm:prSet/>
      <dgm:spPr/>
      <dgm:t>
        <a:bodyPr/>
        <a:lstStyle/>
        <a:p>
          <a:r>
            <a:rPr lang="tr-TR" b="1"/>
            <a:t>Yöntem:</a:t>
          </a:r>
          <a:r>
            <a:rPr lang="tr-TR"/>
            <a:t> Türkiye özelinde anket analizi</a:t>
          </a:r>
          <a:endParaRPr lang="en-US"/>
        </a:p>
      </dgm:t>
    </dgm:pt>
    <dgm:pt modelId="{1813ADB0-4DA7-4391-B49C-260E65D46A98}" type="parTrans" cxnId="{57AB4FB2-5C34-412E-9BC8-9E572F5217A4}">
      <dgm:prSet/>
      <dgm:spPr/>
      <dgm:t>
        <a:bodyPr/>
        <a:lstStyle/>
        <a:p>
          <a:endParaRPr lang="en-US"/>
        </a:p>
      </dgm:t>
    </dgm:pt>
    <dgm:pt modelId="{27AC39BA-EDFE-4334-8C92-475557E427A9}" type="sibTrans" cxnId="{57AB4FB2-5C34-412E-9BC8-9E572F5217A4}">
      <dgm:prSet/>
      <dgm:spPr/>
      <dgm:t>
        <a:bodyPr/>
        <a:lstStyle/>
        <a:p>
          <a:endParaRPr lang="en-US"/>
        </a:p>
      </dgm:t>
    </dgm:pt>
    <dgm:pt modelId="{A4D5461F-6C9E-48F4-9A59-BC6FCA2595B2}">
      <dgm:prSet/>
      <dgm:spPr/>
      <dgm:t>
        <a:bodyPr/>
        <a:lstStyle/>
        <a:p>
          <a:r>
            <a:rPr lang="tr-TR" b="1"/>
            <a:t>Sonuç:</a:t>
          </a:r>
          <a:r>
            <a:rPr lang="tr-TR"/>
            <a:t> Katılımcıların %78’i Türkiye’de müzik tanıtımı ve işbirliği için yeterli yerel platform bulamadıklarını belirtmiştir.</a:t>
          </a:r>
          <a:endParaRPr lang="en-US"/>
        </a:p>
      </dgm:t>
    </dgm:pt>
    <dgm:pt modelId="{022B3CD2-5929-4641-9922-CBA374F18D32}" type="parTrans" cxnId="{5B298160-F83A-417C-AB70-521517A14630}">
      <dgm:prSet/>
      <dgm:spPr/>
      <dgm:t>
        <a:bodyPr/>
        <a:lstStyle/>
        <a:p>
          <a:endParaRPr lang="en-US"/>
        </a:p>
      </dgm:t>
    </dgm:pt>
    <dgm:pt modelId="{9CD853CA-4B4B-45AE-99D6-72FA6195C4A5}" type="sibTrans" cxnId="{5B298160-F83A-417C-AB70-521517A14630}">
      <dgm:prSet/>
      <dgm:spPr/>
      <dgm:t>
        <a:bodyPr/>
        <a:lstStyle/>
        <a:p>
          <a:endParaRPr lang="en-US"/>
        </a:p>
      </dgm:t>
    </dgm:pt>
    <dgm:pt modelId="{CCB276AE-5160-4B4F-86FB-143DD153B0ED}">
      <dgm:prSet/>
      <dgm:spPr/>
      <dgm:t>
        <a:bodyPr/>
        <a:lstStyle/>
        <a:p>
          <a:r>
            <a:rPr lang="tr-TR" b="1"/>
            <a:t>Genel Değerlendirme:</a:t>
          </a:r>
          <a:br>
            <a:rPr lang="tr-TR" b="1"/>
          </a:br>
          <a:r>
            <a:rPr lang="tr-TR" b="1"/>
            <a:t> Bu çalışmalar, müzik üreticilerinin dijital araçlara erişiminin önemli olduğunu ancak yerel destek mekanizmalarının eksik kaldığını vurgulamaktadır.</a:t>
          </a:r>
          <a:endParaRPr lang="en-US"/>
        </a:p>
      </dgm:t>
    </dgm:pt>
    <dgm:pt modelId="{A667A58E-C3FD-4AA4-80AE-8CD34DD44C24}" type="parTrans" cxnId="{516DE58D-B749-4037-83A7-E6CE711C0037}">
      <dgm:prSet/>
      <dgm:spPr/>
      <dgm:t>
        <a:bodyPr/>
        <a:lstStyle/>
        <a:p>
          <a:endParaRPr lang="en-US"/>
        </a:p>
      </dgm:t>
    </dgm:pt>
    <dgm:pt modelId="{75549B5A-6302-47DF-A3DC-5CDFDFFF62A4}" type="sibTrans" cxnId="{516DE58D-B749-4037-83A7-E6CE711C0037}">
      <dgm:prSet/>
      <dgm:spPr/>
      <dgm:t>
        <a:bodyPr/>
        <a:lstStyle/>
        <a:p>
          <a:endParaRPr lang="en-US"/>
        </a:p>
      </dgm:t>
    </dgm:pt>
    <dgm:pt modelId="{B197B7DB-5D4C-4795-B9A5-B7AAE644ECC7}" type="pres">
      <dgm:prSet presAssocID="{115AACDA-F1F0-4197-934D-4A49FC697FE4}" presName="diagram" presStyleCnt="0">
        <dgm:presLayoutVars>
          <dgm:dir/>
          <dgm:resizeHandles val="exact"/>
        </dgm:presLayoutVars>
      </dgm:prSet>
      <dgm:spPr/>
    </dgm:pt>
    <dgm:pt modelId="{D5BCC676-DD2A-4C70-AA1A-BBB01334E640}" type="pres">
      <dgm:prSet presAssocID="{9AF1421B-4CDF-4000-82FD-BE1D49886836}" presName="node" presStyleLbl="node1" presStyleIdx="0" presStyleCnt="10">
        <dgm:presLayoutVars>
          <dgm:bulletEnabled val="1"/>
        </dgm:presLayoutVars>
      </dgm:prSet>
      <dgm:spPr/>
    </dgm:pt>
    <dgm:pt modelId="{08FFCFEF-7706-47F7-8B09-C557DCE8586A}" type="pres">
      <dgm:prSet presAssocID="{5A6C6F2F-D98C-44F4-A10A-D9CA8FFB082A}" presName="sibTrans" presStyleCnt="0"/>
      <dgm:spPr/>
    </dgm:pt>
    <dgm:pt modelId="{C354DA98-23A6-478C-9ADE-D479A827D975}" type="pres">
      <dgm:prSet presAssocID="{39C78360-939C-4D69-956E-CFD5BE3AE017}" presName="node" presStyleLbl="node1" presStyleIdx="1" presStyleCnt="10">
        <dgm:presLayoutVars>
          <dgm:bulletEnabled val="1"/>
        </dgm:presLayoutVars>
      </dgm:prSet>
      <dgm:spPr/>
    </dgm:pt>
    <dgm:pt modelId="{7727153B-D89B-4262-9898-9DE8F7208BC5}" type="pres">
      <dgm:prSet presAssocID="{46C0BB46-C1EA-44EB-8C96-2A517B3CADEC}" presName="sibTrans" presStyleCnt="0"/>
      <dgm:spPr/>
    </dgm:pt>
    <dgm:pt modelId="{73DE1891-1A75-4EAC-9F3E-4CBD700D07CD}" type="pres">
      <dgm:prSet presAssocID="{A59FC28C-C880-43BF-98E4-2FA622B82676}" presName="node" presStyleLbl="node1" presStyleIdx="2" presStyleCnt="10">
        <dgm:presLayoutVars>
          <dgm:bulletEnabled val="1"/>
        </dgm:presLayoutVars>
      </dgm:prSet>
      <dgm:spPr/>
    </dgm:pt>
    <dgm:pt modelId="{BC45E9AA-9879-4656-910D-93A45150A731}" type="pres">
      <dgm:prSet presAssocID="{E95D1C13-13B8-4C7C-A659-54BAC02B409C}" presName="sibTrans" presStyleCnt="0"/>
      <dgm:spPr/>
    </dgm:pt>
    <dgm:pt modelId="{39D0B90A-298F-473C-B89E-92F8C94E5D95}" type="pres">
      <dgm:prSet presAssocID="{50E699C7-BD99-414B-965A-E8D3C765C93E}" presName="node" presStyleLbl="node1" presStyleIdx="3" presStyleCnt="10">
        <dgm:presLayoutVars>
          <dgm:bulletEnabled val="1"/>
        </dgm:presLayoutVars>
      </dgm:prSet>
      <dgm:spPr/>
    </dgm:pt>
    <dgm:pt modelId="{C36F153A-21EA-4905-88F6-FABEB66663AC}" type="pres">
      <dgm:prSet presAssocID="{A3893B44-5862-45F8-B63A-96C92BAD6A7D}" presName="sibTrans" presStyleCnt="0"/>
      <dgm:spPr/>
    </dgm:pt>
    <dgm:pt modelId="{3C1A67CF-5906-4161-AAA1-E106A59AB0A0}" type="pres">
      <dgm:prSet presAssocID="{F6C23792-FA7A-4FD1-A56F-8E6B6CE3F91B}" presName="node" presStyleLbl="node1" presStyleIdx="4" presStyleCnt="10">
        <dgm:presLayoutVars>
          <dgm:bulletEnabled val="1"/>
        </dgm:presLayoutVars>
      </dgm:prSet>
      <dgm:spPr/>
    </dgm:pt>
    <dgm:pt modelId="{DB61CAE3-CA15-43BD-97D7-4544726770F6}" type="pres">
      <dgm:prSet presAssocID="{2AB08BE3-07E7-4E8E-8DD7-917C1040D3A1}" presName="sibTrans" presStyleCnt="0"/>
      <dgm:spPr/>
    </dgm:pt>
    <dgm:pt modelId="{BC97075A-C61B-4DFA-974E-3B3200D67A16}" type="pres">
      <dgm:prSet presAssocID="{4925E717-A54A-499C-879B-DAE76554D3EB}" presName="node" presStyleLbl="node1" presStyleIdx="5" presStyleCnt="10">
        <dgm:presLayoutVars>
          <dgm:bulletEnabled val="1"/>
        </dgm:presLayoutVars>
      </dgm:prSet>
      <dgm:spPr/>
    </dgm:pt>
    <dgm:pt modelId="{1533D2A0-E2D8-4AD9-8E3E-976475AEBDFE}" type="pres">
      <dgm:prSet presAssocID="{CAEE2C80-1802-4C95-B7F8-A0769FF1EF11}" presName="sibTrans" presStyleCnt="0"/>
      <dgm:spPr/>
    </dgm:pt>
    <dgm:pt modelId="{6AF00F51-E81C-4700-8832-C66EB597F5F5}" type="pres">
      <dgm:prSet presAssocID="{5F93A8ED-3720-4FDB-87FB-C27D59FFC6AF}" presName="node" presStyleLbl="node1" presStyleIdx="6" presStyleCnt="10">
        <dgm:presLayoutVars>
          <dgm:bulletEnabled val="1"/>
        </dgm:presLayoutVars>
      </dgm:prSet>
      <dgm:spPr/>
    </dgm:pt>
    <dgm:pt modelId="{225AF50E-770F-4D8B-9CEE-3F2B32E1DAD8}" type="pres">
      <dgm:prSet presAssocID="{4C892B5C-4963-400F-8B9E-8093ABF7CFFF}" presName="sibTrans" presStyleCnt="0"/>
      <dgm:spPr/>
    </dgm:pt>
    <dgm:pt modelId="{BC0E118E-315A-43F6-8867-F9B6CF9D596F}" type="pres">
      <dgm:prSet presAssocID="{38C2AB23-34D7-4EEF-AE38-F3CC0D0C36DD}" presName="node" presStyleLbl="node1" presStyleIdx="7" presStyleCnt="10">
        <dgm:presLayoutVars>
          <dgm:bulletEnabled val="1"/>
        </dgm:presLayoutVars>
      </dgm:prSet>
      <dgm:spPr/>
    </dgm:pt>
    <dgm:pt modelId="{AB43D980-4DD0-4529-A8CD-090DE0A3706B}" type="pres">
      <dgm:prSet presAssocID="{27AC39BA-EDFE-4334-8C92-475557E427A9}" presName="sibTrans" presStyleCnt="0"/>
      <dgm:spPr/>
    </dgm:pt>
    <dgm:pt modelId="{8017FEE1-BFC3-47FC-91D8-EACFD40831EF}" type="pres">
      <dgm:prSet presAssocID="{A4D5461F-6C9E-48F4-9A59-BC6FCA2595B2}" presName="node" presStyleLbl="node1" presStyleIdx="8" presStyleCnt="10">
        <dgm:presLayoutVars>
          <dgm:bulletEnabled val="1"/>
        </dgm:presLayoutVars>
      </dgm:prSet>
      <dgm:spPr/>
    </dgm:pt>
    <dgm:pt modelId="{00AC6496-B3DC-4E29-B22C-886F0B5D425C}" type="pres">
      <dgm:prSet presAssocID="{9CD853CA-4B4B-45AE-99D6-72FA6195C4A5}" presName="sibTrans" presStyleCnt="0"/>
      <dgm:spPr/>
    </dgm:pt>
    <dgm:pt modelId="{BFB2B276-1025-493F-816E-94B950F090F9}" type="pres">
      <dgm:prSet presAssocID="{CCB276AE-5160-4B4F-86FB-143DD153B0ED}" presName="node" presStyleLbl="node1" presStyleIdx="9" presStyleCnt="10">
        <dgm:presLayoutVars>
          <dgm:bulletEnabled val="1"/>
        </dgm:presLayoutVars>
      </dgm:prSet>
      <dgm:spPr/>
    </dgm:pt>
  </dgm:ptLst>
  <dgm:cxnLst>
    <dgm:cxn modelId="{9EAB2407-BFCA-48C5-B27C-32C18EE0CB7D}" type="presOf" srcId="{9AF1421B-4CDF-4000-82FD-BE1D49886836}" destId="{D5BCC676-DD2A-4C70-AA1A-BBB01334E640}" srcOrd="0" destOrd="0" presId="urn:microsoft.com/office/officeart/2005/8/layout/default"/>
    <dgm:cxn modelId="{D5436912-337E-4041-B5C1-1DBD0650AC90}" srcId="{115AACDA-F1F0-4197-934D-4A49FC697FE4}" destId="{50E699C7-BD99-414B-965A-E8D3C765C93E}" srcOrd="3" destOrd="0" parTransId="{8FC7D92E-22AC-48F0-A43B-6E7228A52AC6}" sibTransId="{A3893B44-5862-45F8-B63A-96C92BAD6A7D}"/>
    <dgm:cxn modelId="{19EDFD18-C7D8-4E27-8181-18C101DE633B}" type="presOf" srcId="{5F93A8ED-3720-4FDB-87FB-C27D59FFC6AF}" destId="{6AF00F51-E81C-4700-8832-C66EB597F5F5}" srcOrd="0" destOrd="0" presId="urn:microsoft.com/office/officeart/2005/8/layout/default"/>
    <dgm:cxn modelId="{5B298160-F83A-417C-AB70-521517A14630}" srcId="{115AACDA-F1F0-4197-934D-4A49FC697FE4}" destId="{A4D5461F-6C9E-48F4-9A59-BC6FCA2595B2}" srcOrd="8" destOrd="0" parTransId="{022B3CD2-5929-4641-9922-CBA374F18D32}" sibTransId="{9CD853CA-4B4B-45AE-99D6-72FA6195C4A5}"/>
    <dgm:cxn modelId="{FC909C48-5019-46A9-9126-FD15DE21D7E4}" type="presOf" srcId="{CCB276AE-5160-4B4F-86FB-143DD153B0ED}" destId="{BFB2B276-1025-493F-816E-94B950F090F9}" srcOrd="0" destOrd="0" presId="urn:microsoft.com/office/officeart/2005/8/layout/default"/>
    <dgm:cxn modelId="{018BC54B-04FD-4BDC-A636-978891460979}" srcId="{115AACDA-F1F0-4197-934D-4A49FC697FE4}" destId="{F6C23792-FA7A-4FD1-A56F-8E6B6CE3F91B}" srcOrd="4" destOrd="0" parTransId="{86792980-084A-40E6-8D42-63DC093AF9B3}" sibTransId="{2AB08BE3-07E7-4E8E-8DD7-917C1040D3A1}"/>
    <dgm:cxn modelId="{A78D684C-EBE4-47CD-B3AE-9B099BF0C457}" srcId="{115AACDA-F1F0-4197-934D-4A49FC697FE4}" destId="{A59FC28C-C880-43BF-98E4-2FA622B82676}" srcOrd="2" destOrd="0" parTransId="{2706D011-EA2D-40ED-A1E8-462F82AE5EED}" sibTransId="{E95D1C13-13B8-4C7C-A659-54BAC02B409C}"/>
    <dgm:cxn modelId="{13F63E75-01D4-4A10-A2D1-DA9724767A61}" type="presOf" srcId="{A59FC28C-C880-43BF-98E4-2FA622B82676}" destId="{73DE1891-1A75-4EAC-9F3E-4CBD700D07CD}" srcOrd="0" destOrd="0" presId="urn:microsoft.com/office/officeart/2005/8/layout/default"/>
    <dgm:cxn modelId="{8C52FE84-67DE-425C-96B9-B5C94843D6C7}" srcId="{115AACDA-F1F0-4197-934D-4A49FC697FE4}" destId="{9AF1421B-4CDF-4000-82FD-BE1D49886836}" srcOrd="0" destOrd="0" parTransId="{5C6B294A-F0D0-48C1-A5F8-9B823ECFEE06}" sibTransId="{5A6C6F2F-D98C-44F4-A10A-D9CA8FFB082A}"/>
    <dgm:cxn modelId="{516DE58D-B749-4037-83A7-E6CE711C0037}" srcId="{115AACDA-F1F0-4197-934D-4A49FC697FE4}" destId="{CCB276AE-5160-4B4F-86FB-143DD153B0ED}" srcOrd="9" destOrd="0" parTransId="{A667A58E-C3FD-4AA4-80AE-8CD34DD44C24}" sibTransId="{75549B5A-6302-47DF-A3DC-5CDFDFFF62A4}"/>
    <dgm:cxn modelId="{DD029C90-D472-47AE-BE11-8306612FA08F}" type="presOf" srcId="{A4D5461F-6C9E-48F4-9A59-BC6FCA2595B2}" destId="{8017FEE1-BFC3-47FC-91D8-EACFD40831EF}" srcOrd="0" destOrd="0" presId="urn:microsoft.com/office/officeart/2005/8/layout/default"/>
    <dgm:cxn modelId="{7927CE93-C7C9-4FAF-9B13-218C15A69E1D}" type="presOf" srcId="{115AACDA-F1F0-4197-934D-4A49FC697FE4}" destId="{B197B7DB-5D4C-4795-B9A5-B7AAE644ECC7}" srcOrd="0" destOrd="0" presId="urn:microsoft.com/office/officeart/2005/8/layout/default"/>
    <dgm:cxn modelId="{94FB8B9D-0AED-47B0-A3CF-BC53C45217FD}" type="presOf" srcId="{F6C23792-FA7A-4FD1-A56F-8E6B6CE3F91B}" destId="{3C1A67CF-5906-4161-AAA1-E106A59AB0A0}" srcOrd="0" destOrd="0" presId="urn:microsoft.com/office/officeart/2005/8/layout/default"/>
    <dgm:cxn modelId="{35A68DA0-0FB8-40F2-A9AE-22CB202ECC7B}" type="presOf" srcId="{50E699C7-BD99-414B-965A-E8D3C765C93E}" destId="{39D0B90A-298F-473C-B89E-92F8C94E5D95}" srcOrd="0" destOrd="0" presId="urn:microsoft.com/office/officeart/2005/8/layout/default"/>
    <dgm:cxn modelId="{E5D7E2A2-41DD-4ABD-99AF-225BFEBDC7AB}" srcId="{115AACDA-F1F0-4197-934D-4A49FC697FE4}" destId="{39C78360-939C-4D69-956E-CFD5BE3AE017}" srcOrd="1" destOrd="0" parTransId="{928C62A5-48F3-49C8-A633-C59F75564D41}" sibTransId="{46C0BB46-C1EA-44EB-8C96-2A517B3CADEC}"/>
    <dgm:cxn modelId="{AF948CA5-48F3-4BE3-AD03-7429868430B7}" type="presOf" srcId="{39C78360-939C-4D69-956E-CFD5BE3AE017}" destId="{C354DA98-23A6-478C-9ADE-D479A827D975}" srcOrd="0" destOrd="0" presId="urn:microsoft.com/office/officeart/2005/8/layout/default"/>
    <dgm:cxn modelId="{57AB4FB2-5C34-412E-9BC8-9E572F5217A4}" srcId="{115AACDA-F1F0-4197-934D-4A49FC697FE4}" destId="{38C2AB23-34D7-4EEF-AE38-F3CC0D0C36DD}" srcOrd="7" destOrd="0" parTransId="{1813ADB0-4DA7-4391-B49C-260E65D46A98}" sibTransId="{27AC39BA-EDFE-4334-8C92-475557E427A9}"/>
    <dgm:cxn modelId="{63C543B9-67FA-41EA-A919-DD5733E5D09F}" srcId="{115AACDA-F1F0-4197-934D-4A49FC697FE4}" destId="{5F93A8ED-3720-4FDB-87FB-C27D59FFC6AF}" srcOrd="6" destOrd="0" parTransId="{EB593F7C-6C39-4C21-887A-090D69B4BB8B}" sibTransId="{4C892B5C-4963-400F-8B9E-8093ABF7CFFF}"/>
    <dgm:cxn modelId="{E1D1CBB9-A391-49EE-AE6C-64C8BBBC196C}" srcId="{115AACDA-F1F0-4197-934D-4A49FC697FE4}" destId="{4925E717-A54A-499C-879B-DAE76554D3EB}" srcOrd="5" destOrd="0" parTransId="{BADDF876-9AF3-4151-9257-6826404E5612}" sibTransId="{CAEE2C80-1802-4C95-B7F8-A0769FF1EF11}"/>
    <dgm:cxn modelId="{FDE17ED6-75DD-4A0F-8C4A-69C7A3F00A67}" type="presOf" srcId="{4925E717-A54A-499C-879B-DAE76554D3EB}" destId="{BC97075A-C61B-4DFA-974E-3B3200D67A16}" srcOrd="0" destOrd="0" presId="urn:microsoft.com/office/officeart/2005/8/layout/default"/>
    <dgm:cxn modelId="{133A82FC-C60D-4D97-9C3E-0D26B180EC10}" type="presOf" srcId="{38C2AB23-34D7-4EEF-AE38-F3CC0D0C36DD}" destId="{BC0E118E-315A-43F6-8867-F9B6CF9D596F}" srcOrd="0" destOrd="0" presId="urn:microsoft.com/office/officeart/2005/8/layout/default"/>
    <dgm:cxn modelId="{B0DF94C3-72EE-4C99-B155-F272CCB833BD}" type="presParOf" srcId="{B197B7DB-5D4C-4795-B9A5-B7AAE644ECC7}" destId="{D5BCC676-DD2A-4C70-AA1A-BBB01334E640}" srcOrd="0" destOrd="0" presId="urn:microsoft.com/office/officeart/2005/8/layout/default"/>
    <dgm:cxn modelId="{443B3A69-5EFA-42DA-B827-E5E235869112}" type="presParOf" srcId="{B197B7DB-5D4C-4795-B9A5-B7AAE644ECC7}" destId="{08FFCFEF-7706-47F7-8B09-C557DCE8586A}" srcOrd="1" destOrd="0" presId="urn:microsoft.com/office/officeart/2005/8/layout/default"/>
    <dgm:cxn modelId="{2A814C48-D4B1-4EF5-B64B-987489AA4983}" type="presParOf" srcId="{B197B7DB-5D4C-4795-B9A5-B7AAE644ECC7}" destId="{C354DA98-23A6-478C-9ADE-D479A827D975}" srcOrd="2" destOrd="0" presId="urn:microsoft.com/office/officeart/2005/8/layout/default"/>
    <dgm:cxn modelId="{068BDACA-F01A-426F-B8DA-905991421576}" type="presParOf" srcId="{B197B7DB-5D4C-4795-B9A5-B7AAE644ECC7}" destId="{7727153B-D89B-4262-9898-9DE8F7208BC5}" srcOrd="3" destOrd="0" presId="urn:microsoft.com/office/officeart/2005/8/layout/default"/>
    <dgm:cxn modelId="{E81246B6-96E9-47D4-9609-D340CD1D8F9E}" type="presParOf" srcId="{B197B7DB-5D4C-4795-B9A5-B7AAE644ECC7}" destId="{73DE1891-1A75-4EAC-9F3E-4CBD700D07CD}" srcOrd="4" destOrd="0" presId="urn:microsoft.com/office/officeart/2005/8/layout/default"/>
    <dgm:cxn modelId="{F165D043-D14C-45E5-BB96-DC199BEEDB6E}" type="presParOf" srcId="{B197B7DB-5D4C-4795-B9A5-B7AAE644ECC7}" destId="{BC45E9AA-9879-4656-910D-93A45150A731}" srcOrd="5" destOrd="0" presId="urn:microsoft.com/office/officeart/2005/8/layout/default"/>
    <dgm:cxn modelId="{02BA5FB5-9E78-4B56-8183-07738E19591C}" type="presParOf" srcId="{B197B7DB-5D4C-4795-B9A5-B7AAE644ECC7}" destId="{39D0B90A-298F-473C-B89E-92F8C94E5D95}" srcOrd="6" destOrd="0" presId="urn:microsoft.com/office/officeart/2005/8/layout/default"/>
    <dgm:cxn modelId="{55841627-F9A5-4DCC-981C-7BDCFDEE19AD}" type="presParOf" srcId="{B197B7DB-5D4C-4795-B9A5-B7AAE644ECC7}" destId="{C36F153A-21EA-4905-88F6-FABEB66663AC}" srcOrd="7" destOrd="0" presId="urn:microsoft.com/office/officeart/2005/8/layout/default"/>
    <dgm:cxn modelId="{3583F46B-DF43-4E96-B9F9-24506801685B}" type="presParOf" srcId="{B197B7DB-5D4C-4795-B9A5-B7AAE644ECC7}" destId="{3C1A67CF-5906-4161-AAA1-E106A59AB0A0}" srcOrd="8" destOrd="0" presId="urn:microsoft.com/office/officeart/2005/8/layout/default"/>
    <dgm:cxn modelId="{77BDBC0E-505B-4BA8-856A-CD3D11308F79}" type="presParOf" srcId="{B197B7DB-5D4C-4795-B9A5-B7AAE644ECC7}" destId="{DB61CAE3-CA15-43BD-97D7-4544726770F6}" srcOrd="9" destOrd="0" presId="urn:microsoft.com/office/officeart/2005/8/layout/default"/>
    <dgm:cxn modelId="{805B5AF4-BD70-4523-AC2D-FA94D388AA7B}" type="presParOf" srcId="{B197B7DB-5D4C-4795-B9A5-B7AAE644ECC7}" destId="{BC97075A-C61B-4DFA-974E-3B3200D67A16}" srcOrd="10" destOrd="0" presId="urn:microsoft.com/office/officeart/2005/8/layout/default"/>
    <dgm:cxn modelId="{99579FEA-07FB-4E34-A574-27BB6A3DA543}" type="presParOf" srcId="{B197B7DB-5D4C-4795-B9A5-B7AAE644ECC7}" destId="{1533D2A0-E2D8-4AD9-8E3E-976475AEBDFE}" srcOrd="11" destOrd="0" presId="urn:microsoft.com/office/officeart/2005/8/layout/default"/>
    <dgm:cxn modelId="{5EBD6C72-03B0-417E-BF12-F11C319E6F07}" type="presParOf" srcId="{B197B7DB-5D4C-4795-B9A5-B7AAE644ECC7}" destId="{6AF00F51-E81C-4700-8832-C66EB597F5F5}" srcOrd="12" destOrd="0" presId="urn:microsoft.com/office/officeart/2005/8/layout/default"/>
    <dgm:cxn modelId="{0DA95DA1-3FC3-43A6-A604-545566CB6EC7}" type="presParOf" srcId="{B197B7DB-5D4C-4795-B9A5-B7AAE644ECC7}" destId="{225AF50E-770F-4D8B-9CEE-3F2B32E1DAD8}" srcOrd="13" destOrd="0" presId="urn:microsoft.com/office/officeart/2005/8/layout/default"/>
    <dgm:cxn modelId="{9A3DB4D2-D2EA-4138-8695-332F54AE46FF}" type="presParOf" srcId="{B197B7DB-5D4C-4795-B9A5-B7AAE644ECC7}" destId="{BC0E118E-315A-43F6-8867-F9B6CF9D596F}" srcOrd="14" destOrd="0" presId="urn:microsoft.com/office/officeart/2005/8/layout/default"/>
    <dgm:cxn modelId="{9CADE051-F0C9-45A1-BC74-48B6CE395BA6}" type="presParOf" srcId="{B197B7DB-5D4C-4795-B9A5-B7AAE644ECC7}" destId="{AB43D980-4DD0-4529-A8CD-090DE0A3706B}" srcOrd="15" destOrd="0" presId="urn:microsoft.com/office/officeart/2005/8/layout/default"/>
    <dgm:cxn modelId="{BBA06885-6BF6-4BF9-9B4C-393208CAEB30}" type="presParOf" srcId="{B197B7DB-5D4C-4795-B9A5-B7AAE644ECC7}" destId="{8017FEE1-BFC3-47FC-91D8-EACFD40831EF}" srcOrd="16" destOrd="0" presId="urn:microsoft.com/office/officeart/2005/8/layout/default"/>
    <dgm:cxn modelId="{3788D7C6-737D-442A-856D-B14FE5BD4D29}" type="presParOf" srcId="{B197B7DB-5D4C-4795-B9A5-B7AAE644ECC7}" destId="{00AC6496-B3DC-4E29-B22C-886F0B5D425C}" srcOrd="17" destOrd="0" presId="urn:microsoft.com/office/officeart/2005/8/layout/default"/>
    <dgm:cxn modelId="{C2D48282-3EE9-4502-A728-01AC6370336F}" type="presParOf" srcId="{B197B7DB-5D4C-4795-B9A5-B7AAE644ECC7}" destId="{BFB2B276-1025-493F-816E-94B950F090F9}"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D35AB2-27AE-4115-ACAD-31539F38A33D}"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B68509A2-B906-43C5-9E59-F60C81F601B2}">
      <dgm:prSet/>
      <dgm:spPr/>
      <dgm:t>
        <a:bodyPr/>
        <a:lstStyle/>
        <a:p>
          <a:r>
            <a:rPr lang="tr-TR"/>
            <a:t>Literatürde bağımsız müzik üreticilerinin Türkiye özelindeki koşulları ele alan kapsamlı çalışma sayısı çok azdır.</a:t>
          </a:r>
          <a:endParaRPr lang="en-US"/>
        </a:p>
      </dgm:t>
    </dgm:pt>
    <dgm:pt modelId="{02237597-2779-4926-82A6-8F5839E4483C}" type="parTrans" cxnId="{CA23BBAA-0AC3-4C26-B42D-546AA256DD5A}">
      <dgm:prSet/>
      <dgm:spPr/>
      <dgm:t>
        <a:bodyPr/>
        <a:lstStyle/>
        <a:p>
          <a:endParaRPr lang="en-US"/>
        </a:p>
      </dgm:t>
    </dgm:pt>
    <dgm:pt modelId="{13C1187E-01D0-4C73-A1C2-163F8C56E4A9}" type="sibTrans" cxnId="{CA23BBAA-0AC3-4C26-B42D-546AA256DD5A}">
      <dgm:prSet/>
      <dgm:spPr/>
      <dgm:t>
        <a:bodyPr/>
        <a:lstStyle/>
        <a:p>
          <a:endParaRPr lang="en-US"/>
        </a:p>
      </dgm:t>
    </dgm:pt>
    <dgm:pt modelId="{90545CF7-8E11-4434-9530-41D8FBAC9423}">
      <dgm:prSet/>
      <dgm:spPr/>
      <dgm:t>
        <a:bodyPr/>
        <a:lstStyle/>
        <a:p>
          <a:r>
            <a:rPr lang="tr-TR"/>
            <a:t>Mevcut araştırmalar, çoğunlukla küresel dijital platformların etkisine odaklanmıştır.</a:t>
          </a:r>
          <a:endParaRPr lang="en-US"/>
        </a:p>
      </dgm:t>
    </dgm:pt>
    <dgm:pt modelId="{D8E12A9C-0C95-45F7-9A98-E37DB58863DB}" type="parTrans" cxnId="{74B3F6D4-B0F5-4D52-AE43-6720CE423D30}">
      <dgm:prSet/>
      <dgm:spPr/>
      <dgm:t>
        <a:bodyPr/>
        <a:lstStyle/>
        <a:p>
          <a:endParaRPr lang="en-US"/>
        </a:p>
      </dgm:t>
    </dgm:pt>
    <dgm:pt modelId="{F06C457B-C12E-457E-956A-472DCC66A85F}" type="sibTrans" cxnId="{74B3F6D4-B0F5-4D52-AE43-6720CE423D30}">
      <dgm:prSet/>
      <dgm:spPr/>
      <dgm:t>
        <a:bodyPr/>
        <a:lstStyle/>
        <a:p>
          <a:endParaRPr lang="en-US"/>
        </a:p>
      </dgm:t>
    </dgm:pt>
    <dgm:pt modelId="{D8C8440A-F935-48B4-917F-5734DCEC8BE0}">
      <dgm:prSet/>
      <dgm:spPr/>
      <dgm:t>
        <a:bodyPr/>
        <a:lstStyle/>
        <a:p>
          <a:r>
            <a:rPr lang="tr-TR"/>
            <a:t>Türkiye'de üreticilerin kendi kimliklerini oluşturabilecekleri, topluluk desteği alabilecekleri ve gelir elde edebilecekleri yerel platformlara yönelik çözüm önerileri sınırlıdır.</a:t>
          </a:r>
          <a:endParaRPr lang="en-US"/>
        </a:p>
      </dgm:t>
    </dgm:pt>
    <dgm:pt modelId="{59581E5A-7CCC-413E-A748-72AE1584D436}" type="parTrans" cxnId="{DB3F23F1-1C05-4647-9A56-DECCDF7305E5}">
      <dgm:prSet/>
      <dgm:spPr/>
      <dgm:t>
        <a:bodyPr/>
        <a:lstStyle/>
        <a:p>
          <a:endParaRPr lang="en-US"/>
        </a:p>
      </dgm:t>
    </dgm:pt>
    <dgm:pt modelId="{52E3584A-5473-4538-BE55-7EC0CDF3656B}" type="sibTrans" cxnId="{DB3F23F1-1C05-4647-9A56-DECCDF7305E5}">
      <dgm:prSet/>
      <dgm:spPr/>
      <dgm:t>
        <a:bodyPr/>
        <a:lstStyle/>
        <a:p>
          <a:endParaRPr lang="en-US"/>
        </a:p>
      </dgm:t>
    </dgm:pt>
    <dgm:pt modelId="{0F82FC25-C3F4-4B0D-84FC-63AD088862D8}">
      <dgm:prSet/>
      <dgm:spPr/>
      <dgm:t>
        <a:bodyPr/>
        <a:lstStyle/>
        <a:p>
          <a:r>
            <a:rPr lang="tr-TR" b="1"/>
            <a:t>Dolayısıyla:</a:t>
          </a:r>
          <a:br>
            <a:rPr lang="tr-TR" b="1"/>
          </a:br>
          <a:r>
            <a:rPr lang="tr-TR" b="1"/>
            <a:t> Yerel bir tanıtım ve pazarlama platformunun nasıl bir ekosistem yaratabileceğini incelemek önemli bir araştırma ihtiyacıdır.</a:t>
          </a:r>
          <a:endParaRPr lang="en-US"/>
        </a:p>
      </dgm:t>
    </dgm:pt>
    <dgm:pt modelId="{62F1B0C1-2B0F-455B-96C1-54893B16370B}" type="parTrans" cxnId="{B0D525E5-5E7F-4AE9-9127-CE4C440CAB48}">
      <dgm:prSet/>
      <dgm:spPr/>
      <dgm:t>
        <a:bodyPr/>
        <a:lstStyle/>
        <a:p>
          <a:endParaRPr lang="en-US"/>
        </a:p>
      </dgm:t>
    </dgm:pt>
    <dgm:pt modelId="{CBB4F42F-EC68-4A37-9360-26AFE1393135}" type="sibTrans" cxnId="{B0D525E5-5E7F-4AE9-9127-CE4C440CAB48}">
      <dgm:prSet/>
      <dgm:spPr/>
      <dgm:t>
        <a:bodyPr/>
        <a:lstStyle/>
        <a:p>
          <a:endParaRPr lang="en-US"/>
        </a:p>
      </dgm:t>
    </dgm:pt>
    <dgm:pt modelId="{C9CB9363-49FD-4A50-B2A4-5B741D0C12F7}" type="pres">
      <dgm:prSet presAssocID="{B9D35AB2-27AE-4115-ACAD-31539F38A33D}" presName="linear" presStyleCnt="0">
        <dgm:presLayoutVars>
          <dgm:animLvl val="lvl"/>
          <dgm:resizeHandles val="exact"/>
        </dgm:presLayoutVars>
      </dgm:prSet>
      <dgm:spPr/>
    </dgm:pt>
    <dgm:pt modelId="{D4E5BC5C-401C-4468-9B43-83283C3F5647}" type="pres">
      <dgm:prSet presAssocID="{B68509A2-B906-43C5-9E59-F60C81F601B2}" presName="parentText" presStyleLbl="node1" presStyleIdx="0" presStyleCnt="4">
        <dgm:presLayoutVars>
          <dgm:chMax val="0"/>
          <dgm:bulletEnabled val="1"/>
        </dgm:presLayoutVars>
      </dgm:prSet>
      <dgm:spPr/>
    </dgm:pt>
    <dgm:pt modelId="{2CCD3130-7DCE-403D-8B13-5AFC350AC549}" type="pres">
      <dgm:prSet presAssocID="{13C1187E-01D0-4C73-A1C2-163F8C56E4A9}" presName="spacer" presStyleCnt="0"/>
      <dgm:spPr/>
    </dgm:pt>
    <dgm:pt modelId="{B5EF797E-51D6-4AA8-8D7E-D73EA29AB0A0}" type="pres">
      <dgm:prSet presAssocID="{90545CF7-8E11-4434-9530-41D8FBAC9423}" presName="parentText" presStyleLbl="node1" presStyleIdx="1" presStyleCnt="4">
        <dgm:presLayoutVars>
          <dgm:chMax val="0"/>
          <dgm:bulletEnabled val="1"/>
        </dgm:presLayoutVars>
      </dgm:prSet>
      <dgm:spPr/>
    </dgm:pt>
    <dgm:pt modelId="{C22B5150-8275-455C-A2EE-F6AF01224527}" type="pres">
      <dgm:prSet presAssocID="{F06C457B-C12E-457E-956A-472DCC66A85F}" presName="spacer" presStyleCnt="0"/>
      <dgm:spPr/>
    </dgm:pt>
    <dgm:pt modelId="{54F1EF61-B631-4937-A5FC-84AC51793AE4}" type="pres">
      <dgm:prSet presAssocID="{D8C8440A-F935-48B4-917F-5734DCEC8BE0}" presName="parentText" presStyleLbl="node1" presStyleIdx="2" presStyleCnt="4">
        <dgm:presLayoutVars>
          <dgm:chMax val="0"/>
          <dgm:bulletEnabled val="1"/>
        </dgm:presLayoutVars>
      </dgm:prSet>
      <dgm:spPr/>
    </dgm:pt>
    <dgm:pt modelId="{6D9BA6DF-D198-44C3-B6AB-37139021E7C2}" type="pres">
      <dgm:prSet presAssocID="{52E3584A-5473-4538-BE55-7EC0CDF3656B}" presName="spacer" presStyleCnt="0"/>
      <dgm:spPr/>
    </dgm:pt>
    <dgm:pt modelId="{ADA4CFD4-E487-47AF-B868-49D0A09CE429}" type="pres">
      <dgm:prSet presAssocID="{0F82FC25-C3F4-4B0D-84FC-63AD088862D8}" presName="parentText" presStyleLbl="node1" presStyleIdx="3" presStyleCnt="4">
        <dgm:presLayoutVars>
          <dgm:chMax val="0"/>
          <dgm:bulletEnabled val="1"/>
        </dgm:presLayoutVars>
      </dgm:prSet>
      <dgm:spPr/>
    </dgm:pt>
  </dgm:ptLst>
  <dgm:cxnLst>
    <dgm:cxn modelId="{93EDB122-EEE2-466A-BECE-532ACBBDCA14}" type="presOf" srcId="{B68509A2-B906-43C5-9E59-F60C81F601B2}" destId="{D4E5BC5C-401C-4468-9B43-83283C3F5647}" srcOrd="0" destOrd="0" presId="urn:microsoft.com/office/officeart/2005/8/layout/vList2"/>
    <dgm:cxn modelId="{440CAE31-3E71-4A64-A0E8-035673ED5E42}" type="presOf" srcId="{B9D35AB2-27AE-4115-ACAD-31539F38A33D}" destId="{C9CB9363-49FD-4A50-B2A4-5B741D0C12F7}" srcOrd="0" destOrd="0" presId="urn:microsoft.com/office/officeart/2005/8/layout/vList2"/>
    <dgm:cxn modelId="{3F0E8166-675B-4281-A025-8593EE2954AA}" type="presOf" srcId="{90545CF7-8E11-4434-9530-41D8FBAC9423}" destId="{B5EF797E-51D6-4AA8-8D7E-D73EA29AB0A0}" srcOrd="0" destOrd="0" presId="urn:microsoft.com/office/officeart/2005/8/layout/vList2"/>
    <dgm:cxn modelId="{FA63528D-B27E-406E-9858-A31CA7582B0F}" type="presOf" srcId="{D8C8440A-F935-48B4-917F-5734DCEC8BE0}" destId="{54F1EF61-B631-4937-A5FC-84AC51793AE4}" srcOrd="0" destOrd="0" presId="urn:microsoft.com/office/officeart/2005/8/layout/vList2"/>
    <dgm:cxn modelId="{CA23BBAA-0AC3-4C26-B42D-546AA256DD5A}" srcId="{B9D35AB2-27AE-4115-ACAD-31539F38A33D}" destId="{B68509A2-B906-43C5-9E59-F60C81F601B2}" srcOrd="0" destOrd="0" parTransId="{02237597-2779-4926-82A6-8F5839E4483C}" sibTransId="{13C1187E-01D0-4C73-A1C2-163F8C56E4A9}"/>
    <dgm:cxn modelId="{74B3F6D4-B0F5-4D52-AE43-6720CE423D30}" srcId="{B9D35AB2-27AE-4115-ACAD-31539F38A33D}" destId="{90545CF7-8E11-4434-9530-41D8FBAC9423}" srcOrd="1" destOrd="0" parTransId="{D8E12A9C-0C95-45F7-9A98-E37DB58863DB}" sibTransId="{F06C457B-C12E-457E-956A-472DCC66A85F}"/>
    <dgm:cxn modelId="{1AA425E2-EC24-4DA5-9A1E-EDF272A2C161}" type="presOf" srcId="{0F82FC25-C3F4-4B0D-84FC-63AD088862D8}" destId="{ADA4CFD4-E487-47AF-B868-49D0A09CE429}" srcOrd="0" destOrd="0" presId="urn:microsoft.com/office/officeart/2005/8/layout/vList2"/>
    <dgm:cxn modelId="{B0D525E5-5E7F-4AE9-9127-CE4C440CAB48}" srcId="{B9D35AB2-27AE-4115-ACAD-31539F38A33D}" destId="{0F82FC25-C3F4-4B0D-84FC-63AD088862D8}" srcOrd="3" destOrd="0" parTransId="{62F1B0C1-2B0F-455B-96C1-54893B16370B}" sibTransId="{CBB4F42F-EC68-4A37-9360-26AFE1393135}"/>
    <dgm:cxn modelId="{DB3F23F1-1C05-4647-9A56-DECCDF7305E5}" srcId="{B9D35AB2-27AE-4115-ACAD-31539F38A33D}" destId="{D8C8440A-F935-48B4-917F-5734DCEC8BE0}" srcOrd="2" destOrd="0" parTransId="{59581E5A-7CCC-413E-A748-72AE1584D436}" sibTransId="{52E3584A-5473-4538-BE55-7EC0CDF3656B}"/>
    <dgm:cxn modelId="{A8BACB46-5D9C-4B01-BF41-D22E18FCF55E}" type="presParOf" srcId="{C9CB9363-49FD-4A50-B2A4-5B741D0C12F7}" destId="{D4E5BC5C-401C-4468-9B43-83283C3F5647}" srcOrd="0" destOrd="0" presId="urn:microsoft.com/office/officeart/2005/8/layout/vList2"/>
    <dgm:cxn modelId="{B93D467F-989C-401B-BE2C-798DB7798242}" type="presParOf" srcId="{C9CB9363-49FD-4A50-B2A4-5B741D0C12F7}" destId="{2CCD3130-7DCE-403D-8B13-5AFC350AC549}" srcOrd="1" destOrd="0" presId="urn:microsoft.com/office/officeart/2005/8/layout/vList2"/>
    <dgm:cxn modelId="{BC95DC09-79D8-4101-931C-EB92A6D23F52}" type="presParOf" srcId="{C9CB9363-49FD-4A50-B2A4-5B741D0C12F7}" destId="{B5EF797E-51D6-4AA8-8D7E-D73EA29AB0A0}" srcOrd="2" destOrd="0" presId="urn:microsoft.com/office/officeart/2005/8/layout/vList2"/>
    <dgm:cxn modelId="{3A450178-96D1-4037-B0B2-F691CD4F01F4}" type="presParOf" srcId="{C9CB9363-49FD-4A50-B2A4-5B741D0C12F7}" destId="{C22B5150-8275-455C-A2EE-F6AF01224527}" srcOrd="3" destOrd="0" presId="urn:microsoft.com/office/officeart/2005/8/layout/vList2"/>
    <dgm:cxn modelId="{9324B500-C52C-4313-973D-7DF5E374F931}" type="presParOf" srcId="{C9CB9363-49FD-4A50-B2A4-5B741D0C12F7}" destId="{54F1EF61-B631-4937-A5FC-84AC51793AE4}" srcOrd="4" destOrd="0" presId="urn:microsoft.com/office/officeart/2005/8/layout/vList2"/>
    <dgm:cxn modelId="{E669F1E4-F37D-4D9B-AB63-6C9E6A1D1141}" type="presParOf" srcId="{C9CB9363-49FD-4A50-B2A4-5B741D0C12F7}" destId="{6D9BA6DF-D198-44C3-B6AB-37139021E7C2}" srcOrd="5" destOrd="0" presId="urn:microsoft.com/office/officeart/2005/8/layout/vList2"/>
    <dgm:cxn modelId="{213218BC-F180-4232-AE30-1D535E17EAC2}" type="presParOf" srcId="{C9CB9363-49FD-4A50-B2A4-5B741D0C12F7}" destId="{ADA4CFD4-E487-47AF-B868-49D0A09CE429}"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DB91F5B-391B-4853-B15E-EC7D0E33020F}" type="doc">
      <dgm:prSet loTypeId="urn:microsoft.com/office/officeart/2005/8/layout/process4" loCatId="process" qsTypeId="urn:microsoft.com/office/officeart/2005/8/quickstyle/simple1" qsCatId="simple" csTypeId="urn:microsoft.com/office/officeart/2005/8/colors/colorful1" csCatId="colorful"/>
      <dgm:spPr/>
      <dgm:t>
        <a:bodyPr/>
        <a:lstStyle/>
        <a:p>
          <a:endParaRPr lang="en-US"/>
        </a:p>
      </dgm:t>
    </dgm:pt>
    <dgm:pt modelId="{0D7372FA-75F2-48D8-88C7-E645C256CF70}">
      <dgm:prSet/>
      <dgm:spPr/>
      <dgm:t>
        <a:bodyPr/>
        <a:lstStyle/>
        <a:p>
          <a:r>
            <a:rPr lang="tr-TR" b="1"/>
            <a:t>Araştırma Sorusu:</a:t>
          </a:r>
          <a:br>
            <a:rPr lang="tr-TR" b="1"/>
          </a:br>
          <a:r>
            <a:rPr lang="tr-TR" b="1"/>
            <a:t> “Türkiye’de yeni müzik üreticileri için yerel bir dijital tanıtım platformu, görünürlük ve pazarlama açısından ne kadar etkili olur?”</a:t>
          </a:r>
          <a:endParaRPr lang="en-US"/>
        </a:p>
      </dgm:t>
    </dgm:pt>
    <dgm:pt modelId="{A8C233FA-77FD-41D2-9D42-5C13D3D73CD8}" type="parTrans" cxnId="{1E020583-2C38-4A08-A590-EDF67A182E19}">
      <dgm:prSet/>
      <dgm:spPr/>
      <dgm:t>
        <a:bodyPr/>
        <a:lstStyle/>
        <a:p>
          <a:endParaRPr lang="en-US"/>
        </a:p>
      </dgm:t>
    </dgm:pt>
    <dgm:pt modelId="{79F86CCD-0148-4C1B-9BC7-3E911A05C931}" type="sibTrans" cxnId="{1E020583-2C38-4A08-A590-EDF67A182E19}">
      <dgm:prSet/>
      <dgm:spPr/>
      <dgm:t>
        <a:bodyPr/>
        <a:lstStyle/>
        <a:p>
          <a:endParaRPr lang="en-US"/>
        </a:p>
      </dgm:t>
    </dgm:pt>
    <dgm:pt modelId="{4F027741-3775-4CE0-A3AC-4E5E0B5121B9}">
      <dgm:prSet/>
      <dgm:spPr/>
      <dgm:t>
        <a:bodyPr/>
        <a:lstStyle/>
        <a:p>
          <a:r>
            <a:rPr lang="tr-TR" b="1"/>
            <a:t>Hipotez:</a:t>
          </a:r>
          <a:br>
            <a:rPr lang="tr-TR" b="1"/>
          </a:br>
          <a:r>
            <a:rPr lang="tr-TR" b="1"/>
            <a:t> H1:</a:t>
          </a:r>
          <a:r>
            <a:rPr lang="tr-TR"/>
            <a:t> Türkiye merkezli bir tanıtım platformu, bağımsız producer ve beatmaker’ların görünürlüğünü küresel platformlara kıyasla anlamlı ölçüde artırır.</a:t>
          </a:r>
          <a:endParaRPr lang="en-US"/>
        </a:p>
      </dgm:t>
    </dgm:pt>
    <dgm:pt modelId="{36A2365A-220F-49E5-9823-CABDF3267831}" type="parTrans" cxnId="{5D4AA0ED-E79A-4AC6-9FF8-4CA0721A64E5}">
      <dgm:prSet/>
      <dgm:spPr/>
      <dgm:t>
        <a:bodyPr/>
        <a:lstStyle/>
        <a:p>
          <a:endParaRPr lang="en-US"/>
        </a:p>
      </dgm:t>
    </dgm:pt>
    <dgm:pt modelId="{F1A8DD85-A1E5-4F60-8CFA-58D0BFD284BA}" type="sibTrans" cxnId="{5D4AA0ED-E79A-4AC6-9FF8-4CA0721A64E5}">
      <dgm:prSet/>
      <dgm:spPr/>
      <dgm:t>
        <a:bodyPr/>
        <a:lstStyle/>
        <a:p>
          <a:endParaRPr lang="en-US"/>
        </a:p>
      </dgm:t>
    </dgm:pt>
    <dgm:pt modelId="{2CD364EC-7C5D-4DCD-B587-1F1B1C029971}" type="pres">
      <dgm:prSet presAssocID="{2DB91F5B-391B-4853-B15E-EC7D0E33020F}" presName="Name0" presStyleCnt="0">
        <dgm:presLayoutVars>
          <dgm:dir/>
          <dgm:animLvl val="lvl"/>
          <dgm:resizeHandles val="exact"/>
        </dgm:presLayoutVars>
      </dgm:prSet>
      <dgm:spPr/>
    </dgm:pt>
    <dgm:pt modelId="{46364C06-60B6-4AF2-8756-B745822C7956}" type="pres">
      <dgm:prSet presAssocID="{4F027741-3775-4CE0-A3AC-4E5E0B5121B9}" presName="boxAndChildren" presStyleCnt="0"/>
      <dgm:spPr/>
    </dgm:pt>
    <dgm:pt modelId="{7BEF5A1C-E2E3-42B2-BB12-777E1B0E7B5E}" type="pres">
      <dgm:prSet presAssocID="{4F027741-3775-4CE0-A3AC-4E5E0B5121B9}" presName="parentTextBox" presStyleLbl="node1" presStyleIdx="0" presStyleCnt="2"/>
      <dgm:spPr/>
    </dgm:pt>
    <dgm:pt modelId="{3C5C0D4F-0D05-4433-9174-AEEB274910B5}" type="pres">
      <dgm:prSet presAssocID="{79F86CCD-0148-4C1B-9BC7-3E911A05C931}" presName="sp" presStyleCnt="0"/>
      <dgm:spPr/>
    </dgm:pt>
    <dgm:pt modelId="{906AF543-3474-4624-A5F8-2BBCEAA2CFFF}" type="pres">
      <dgm:prSet presAssocID="{0D7372FA-75F2-48D8-88C7-E645C256CF70}" presName="arrowAndChildren" presStyleCnt="0"/>
      <dgm:spPr/>
    </dgm:pt>
    <dgm:pt modelId="{E902E758-4871-4799-BD0E-CF5267C0F38F}" type="pres">
      <dgm:prSet presAssocID="{0D7372FA-75F2-48D8-88C7-E645C256CF70}" presName="parentTextArrow" presStyleLbl="node1" presStyleIdx="1" presStyleCnt="2"/>
      <dgm:spPr/>
    </dgm:pt>
  </dgm:ptLst>
  <dgm:cxnLst>
    <dgm:cxn modelId="{43939236-BC33-4B9B-9C4F-8768165974C7}" type="presOf" srcId="{0D7372FA-75F2-48D8-88C7-E645C256CF70}" destId="{E902E758-4871-4799-BD0E-CF5267C0F38F}" srcOrd="0" destOrd="0" presId="urn:microsoft.com/office/officeart/2005/8/layout/process4"/>
    <dgm:cxn modelId="{1E020583-2C38-4A08-A590-EDF67A182E19}" srcId="{2DB91F5B-391B-4853-B15E-EC7D0E33020F}" destId="{0D7372FA-75F2-48D8-88C7-E645C256CF70}" srcOrd="0" destOrd="0" parTransId="{A8C233FA-77FD-41D2-9D42-5C13D3D73CD8}" sibTransId="{79F86CCD-0148-4C1B-9BC7-3E911A05C931}"/>
    <dgm:cxn modelId="{F4E54789-3C3A-4E6B-9DE7-6B8450F7B9D4}" type="presOf" srcId="{2DB91F5B-391B-4853-B15E-EC7D0E33020F}" destId="{2CD364EC-7C5D-4DCD-B587-1F1B1C029971}" srcOrd="0" destOrd="0" presId="urn:microsoft.com/office/officeart/2005/8/layout/process4"/>
    <dgm:cxn modelId="{9A3FC296-5AA1-48CB-97C9-BFEAC2130AB0}" type="presOf" srcId="{4F027741-3775-4CE0-A3AC-4E5E0B5121B9}" destId="{7BEF5A1C-E2E3-42B2-BB12-777E1B0E7B5E}" srcOrd="0" destOrd="0" presId="urn:microsoft.com/office/officeart/2005/8/layout/process4"/>
    <dgm:cxn modelId="{5D4AA0ED-E79A-4AC6-9FF8-4CA0721A64E5}" srcId="{2DB91F5B-391B-4853-B15E-EC7D0E33020F}" destId="{4F027741-3775-4CE0-A3AC-4E5E0B5121B9}" srcOrd="1" destOrd="0" parTransId="{36A2365A-220F-49E5-9823-CABDF3267831}" sibTransId="{F1A8DD85-A1E5-4F60-8CFA-58D0BFD284BA}"/>
    <dgm:cxn modelId="{42744C4D-0082-4055-A233-D47B0F1152F6}" type="presParOf" srcId="{2CD364EC-7C5D-4DCD-B587-1F1B1C029971}" destId="{46364C06-60B6-4AF2-8756-B745822C7956}" srcOrd="0" destOrd="0" presId="urn:microsoft.com/office/officeart/2005/8/layout/process4"/>
    <dgm:cxn modelId="{CAEB09AB-993C-41F6-957C-349BAFC71B7B}" type="presParOf" srcId="{46364C06-60B6-4AF2-8756-B745822C7956}" destId="{7BEF5A1C-E2E3-42B2-BB12-777E1B0E7B5E}" srcOrd="0" destOrd="0" presId="urn:microsoft.com/office/officeart/2005/8/layout/process4"/>
    <dgm:cxn modelId="{AB26FC98-585A-4E0C-9131-603B1C505F08}" type="presParOf" srcId="{2CD364EC-7C5D-4DCD-B587-1F1B1C029971}" destId="{3C5C0D4F-0D05-4433-9174-AEEB274910B5}" srcOrd="1" destOrd="0" presId="urn:microsoft.com/office/officeart/2005/8/layout/process4"/>
    <dgm:cxn modelId="{28B9382E-FD31-42D4-BA3B-C576D40DBC23}" type="presParOf" srcId="{2CD364EC-7C5D-4DCD-B587-1F1B1C029971}" destId="{906AF543-3474-4624-A5F8-2BBCEAA2CFFF}" srcOrd="2" destOrd="0" presId="urn:microsoft.com/office/officeart/2005/8/layout/process4"/>
    <dgm:cxn modelId="{CD0C7BA6-052B-478F-A2C2-7F8A3935F589}" type="presParOf" srcId="{906AF543-3474-4624-A5F8-2BBCEAA2CFFF}" destId="{E902E758-4871-4799-BD0E-CF5267C0F38F}"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CC676-DD2A-4C70-AA1A-BBB01334E640}">
      <dsp:nvSpPr>
        <dsp:cNvPr id="0" name=""/>
        <dsp:cNvSpPr/>
      </dsp:nvSpPr>
      <dsp:spPr>
        <a:xfrm>
          <a:off x="368067" y="375"/>
          <a:ext cx="1967375" cy="118042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tr-TR" sz="900" b="1" kern="1200"/>
            <a:t>[1] A. Morris, “Independent Musicians in the Digital Era,” Music Marketing        Journal, 2022.</a:t>
          </a:r>
          <a:endParaRPr lang="en-US" sz="900" kern="1200"/>
        </a:p>
      </dsp:txBody>
      <dsp:txXfrm>
        <a:off x="368067" y="375"/>
        <a:ext cx="1967375" cy="1180425"/>
      </dsp:txXfrm>
    </dsp:sp>
    <dsp:sp modelId="{C354DA98-23A6-478C-9ADE-D479A827D975}">
      <dsp:nvSpPr>
        <dsp:cNvPr id="0" name=""/>
        <dsp:cNvSpPr/>
      </dsp:nvSpPr>
      <dsp:spPr>
        <a:xfrm>
          <a:off x="2532180" y="375"/>
          <a:ext cx="1967375" cy="118042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tr-TR" sz="900" b="1" kern="1200"/>
            <a:t>Yöntem:</a:t>
          </a:r>
          <a:r>
            <a:rPr lang="tr-TR" sz="900" kern="1200"/>
            <a:t> Nitel analiz (röportajlar)</a:t>
          </a:r>
          <a:endParaRPr lang="en-US" sz="900" kern="1200"/>
        </a:p>
      </dsp:txBody>
      <dsp:txXfrm>
        <a:off x="2532180" y="375"/>
        <a:ext cx="1967375" cy="1180425"/>
      </dsp:txXfrm>
    </dsp:sp>
    <dsp:sp modelId="{73DE1891-1A75-4EAC-9F3E-4CBD700D07CD}">
      <dsp:nvSpPr>
        <dsp:cNvPr id="0" name=""/>
        <dsp:cNvSpPr/>
      </dsp:nvSpPr>
      <dsp:spPr>
        <a:xfrm>
          <a:off x="4696293" y="375"/>
          <a:ext cx="1967375" cy="118042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tr-TR" sz="900" b="1" kern="1200"/>
            <a:t>Sonuç:</a:t>
          </a:r>
          <a:r>
            <a:rPr lang="tr-TR" sz="900" kern="1200"/>
            <a:t> Bağımsız müzisyenlerin, dijital pazarlama araçlarını etkin kullandığında düşük bütçeyle rekabet edebildiğini ortaya koymuştur. Ancak bu süreçte profesyonel destek eksikliğinin, sürdürülebilirliği azalttığını belirtmiştir.</a:t>
          </a:r>
          <a:endParaRPr lang="en-US" sz="900" kern="1200"/>
        </a:p>
      </dsp:txBody>
      <dsp:txXfrm>
        <a:off x="4696293" y="375"/>
        <a:ext cx="1967375" cy="1180425"/>
      </dsp:txXfrm>
    </dsp:sp>
    <dsp:sp modelId="{39D0B90A-298F-473C-B89E-92F8C94E5D95}">
      <dsp:nvSpPr>
        <dsp:cNvPr id="0" name=""/>
        <dsp:cNvSpPr/>
      </dsp:nvSpPr>
      <dsp:spPr>
        <a:xfrm>
          <a:off x="368067" y="1377538"/>
          <a:ext cx="1967375" cy="118042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tr-TR" sz="900" b="1" kern="1200"/>
            <a:t>[2] J. Kim &amp; S. Lee, “YouTube vs Spotify: Music Discovery for New Producers,” Digital Media Studies, 2021.</a:t>
          </a:r>
          <a:endParaRPr lang="en-US" sz="900" kern="1200"/>
        </a:p>
      </dsp:txBody>
      <dsp:txXfrm>
        <a:off x="368067" y="1377538"/>
        <a:ext cx="1967375" cy="1180425"/>
      </dsp:txXfrm>
    </dsp:sp>
    <dsp:sp modelId="{3C1A67CF-5906-4161-AAA1-E106A59AB0A0}">
      <dsp:nvSpPr>
        <dsp:cNvPr id="0" name=""/>
        <dsp:cNvSpPr/>
      </dsp:nvSpPr>
      <dsp:spPr>
        <a:xfrm>
          <a:off x="2532180" y="1377538"/>
          <a:ext cx="1967375" cy="118042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tr-TR" sz="900" b="1" kern="1200"/>
            <a:t>Yöntem:</a:t>
          </a:r>
          <a:r>
            <a:rPr lang="tr-TR" sz="900" kern="1200"/>
            <a:t> Karşılaştırmalı analiz (YouTube &amp; Spotify verileri)</a:t>
          </a:r>
          <a:endParaRPr lang="en-US" sz="900" kern="1200"/>
        </a:p>
      </dsp:txBody>
      <dsp:txXfrm>
        <a:off x="2532180" y="1377538"/>
        <a:ext cx="1967375" cy="1180425"/>
      </dsp:txXfrm>
    </dsp:sp>
    <dsp:sp modelId="{BC97075A-C61B-4DFA-974E-3B3200D67A16}">
      <dsp:nvSpPr>
        <dsp:cNvPr id="0" name=""/>
        <dsp:cNvSpPr/>
      </dsp:nvSpPr>
      <dsp:spPr>
        <a:xfrm>
          <a:off x="4696293" y="1377538"/>
          <a:ext cx="1967375" cy="118042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tr-TR" sz="900" b="1" kern="1200"/>
            <a:t>Sonuç:</a:t>
          </a:r>
          <a:r>
            <a:rPr lang="tr-TR" sz="900" kern="1200"/>
            <a:t> YouTube’un algoritmik öneri sistemi sayesinde yeni üreticiler için daha hızlı tanınma sağladığı; Spotify’ın ise gelir açısından avantajlı olduğu tespit edilmiştir.</a:t>
          </a:r>
          <a:endParaRPr lang="en-US" sz="900" kern="1200"/>
        </a:p>
      </dsp:txBody>
      <dsp:txXfrm>
        <a:off x="4696293" y="1377538"/>
        <a:ext cx="1967375" cy="1180425"/>
      </dsp:txXfrm>
    </dsp:sp>
    <dsp:sp modelId="{6AF00F51-E81C-4700-8832-C66EB597F5F5}">
      <dsp:nvSpPr>
        <dsp:cNvPr id="0" name=""/>
        <dsp:cNvSpPr/>
      </dsp:nvSpPr>
      <dsp:spPr>
        <a:xfrm>
          <a:off x="368067" y="2754700"/>
          <a:ext cx="1967375" cy="118042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tr-TR" sz="900" b="1" kern="1200"/>
            <a:t>[3] B. Yıldız, “Türkiye’de Bağımsız Müzik Üreticilerinin Dijital Görünürlüğü,” İletişim ve Medya Araştırmaları Dergisi, 2023.</a:t>
          </a:r>
          <a:endParaRPr lang="en-US" sz="900" kern="1200"/>
        </a:p>
      </dsp:txBody>
      <dsp:txXfrm>
        <a:off x="368067" y="2754700"/>
        <a:ext cx="1967375" cy="1180425"/>
      </dsp:txXfrm>
    </dsp:sp>
    <dsp:sp modelId="{BC0E118E-315A-43F6-8867-F9B6CF9D596F}">
      <dsp:nvSpPr>
        <dsp:cNvPr id="0" name=""/>
        <dsp:cNvSpPr/>
      </dsp:nvSpPr>
      <dsp:spPr>
        <a:xfrm>
          <a:off x="2532180" y="2754700"/>
          <a:ext cx="1967375" cy="118042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tr-TR" sz="900" b="1" kern="1200"/>
            <a:t>Yöntem:</a:t>
          </a:r>
          <a:r>
            <a:rPr lang="tr-TR" sz="900" kern="1200"/>
            <a:t> Türkiye özelinde anket analizi</a:t>
          </a:r>
          <a:endParaRPr lang="en-US" sz="900" kern="1200"/>
        </a:p>
      </dsp:txBody>
      <dsp:txXfrm>
        <a:off x="2532180" y="2754700"/>
        <a:ext cx="1967375" cy="1180425"/>
      </dsp:txXfrm>
    </dsp:sp>
    <dsp:sp modelId="{8017FEE1-BFC3-47FC-91D8-EACFD40831EF}">
      <dsp:nvSpPr>
        <dsp:cNvPr id="0" name=""/>
        <dsp:cNvSpPr/>
      </dsp:nvSpPr>
      <dsp:spPr>
        <a:xfrm>
          <a:off x="4696293" y="2754700"/>
          <a:ext cx="1967375" cy="118042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tr-TR" sz="900" b="1" kern="1200"/>
            <a:t>Sonuç:</a:t>
          </a:r>
          <a:r>
            <a:rPr lang="tr-TR" sz="900" kern="1200"/>
            <a:t> Katılımcıların %78’i Türkiye’de müzik tanıtımı ve işbirliği için yeterli yerel platform bulamadıklarını belirtmiştir.</a:t>
          </a:r>
          <a:endParaRPr lang="en-US" sz="900" kern="1200"/>
        </a:p>
      </dsp:txBody>
      <dsp:txXfrm>
        <a:off x="4696293" y="2754700"/>
        <a:ext cx="1967375" cy="1180425"/>
      </dsp:txXfrm>
    </dsp:sp>
    <dsp:sp modelId="{BFB2B276-1025-493F-816E-94B950F090F9}">
      <dsp:nvSpPr>
        <dsp:cNvPr id="0" name=""/>
        <dsp:cNvSpPr/>
      </dsp:nvSpPr>
      <dsp:spPr>
        <a:xfrm>
          <a:off x="2532180" y="4131863"/>
          <a:ext cx="1967375" cy="118042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tr-TR" sz="900" b="1" kern="1200"/>
            <a:t>Genel Değerlendirme:</a:t>
          </a:r>
          <a:br>
            <a:rPr lang="tr-TR" sz="900" b="1" kern="1200"/>
          </a:br>
          <a:r>
            <a:rPr lang="tr-TR" sz="900" b="1" kern="1200"/>
            <a:t> Bu çalışmalar, müzik üreticilerinin dijital araçlara erişiminin önemli olduğunu ancak yerel destek mekanizmalarının eksik kaldığını vurgulamaktadır.</a:t>
          </a:r>
          <a:endParaRPr lang="en-US" sz="900" kern="1200"/>
        </a:p>
      </dsp:txBody>
      <dsp:txXfrm>
        <a:off x="2532180" y="4131863"/>
        <a:ext cx="1967375" cy="11804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5BC5C-401C-4468-9B43-83283C3F5647}">
      <dsp:nvSpPr>
        <dsp:cNvPr id="0" name=""/>
        <dsp:cNvSpPr/>
      </dsp:nvSpPr>
      <dsp:spPr>
        <a:xfrm>
          <a:off x="0" y="458586"/>
          <a:ext cx="7306056" cy="984555"/>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tr-TR" sz="1800" kern="1200"/>
            <a:t>Literatürde bağımsız müzik üreticilerinin Türkiye özelindeki koşulları ele alan kapsamlı çalışma sayısı çok azdır.</a:t>
          </a:r>
          <a:endParaRPr lang="en-US" sz="1800" kern="1200"/>
        </a:p>
      </dsp:txBody>
      <dsp:txXfrm>
        <a:off x="48062" y="506648"/>
        <a:ext cx="7209932" cy="888431"/>
      </dsp:txXfrm>
    </dsp:sp>
    <dsp:sp modelId="{B5EF797E-51D6-4AA8-8D7E-D73EA29AB0A0}">
      <dsp:nvSpPr>
        <dsp:cNvPr id="0" name=""/>
        <dsp:cNvSpPr/>
      </dsp:nvSpPr>
      <dsp:spPr>
        <a:xfrm>
          <a:off x="0" y="1494981"/>
          <a:ext cx="7306056" cy="984555"/>
        </a:xfrm>
        <a:prstGeom prst="roundRect">
          <a:avLst/>
        </a:prstGeom>
        <a:solidFill>
          <a:schemeClr val="accent2">
            <a:hueOff val="-3456336"/>
            <a:satOff val="-6803"/>
            <a:lumOff val="4248"/>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tr-TR" sz="1800" kern="1200"/>
            <a:t>Mevcut araştırmalar, çoğunlukla küresel dijital platformların etkisine odaklanmıştır.</a:t>
          </a:r>
          <a:endParaRPr lang="en-US" sz="1800" kern="1200"/>
        </a:p>
      </dsp:txBody>
      <dsp:txXfrm>
        <a:off x="48062" y="1543043"/>
        <a:ext cx="7209932" cy="888431"/>
      </dsp:txXfrm>
    </dsp:sp>
    <dsp:sp modelId="{54F1EF61-B631-4937-A5FC-84AC51793AE4}">
      <dsp:nvSpPr>
        <dsp:cNvPr id="0" name=""/>
        <dsp:cNvSpPr/>
      </dsp:nvSpPr>
      <dsp:spPr>
        <a:xfrm>
          <a:off x="0" y="2531376"/>
          <a:ext cx="7306056" cy="984555"/>
        </a:xfrm>
        <a:prstGeom prst="roundRect">
          <a:avLst/>
        </a:prstGeom>
        <a:solidFill>
          <a:schemeClr val="accent2">
            <a:hueOff val="-6912672"/>
            <a:satOff val="-13605"/>
            <a:lumOff val="849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tr-TR" sz="1800" kern="1200"/>
            <a:t>Türkiye'de üreticilerin kendi kimliklerini oluşturabilecekleri, topluluk desteği alabilecekleri ve gelir elde edebilecekleri yerel platformlara yönelik çözüm önerileri sınırlıdır.</a:t>
          </a:r>
          <a:endParaRPr lang="en-US" sz="1800" kern="1200"/>
        </a:p>
      </dsp:txBody>
      <dsp:txXfrm>
        <a:off x="48062" y="2579438"/>
        <a:ext cx="7209932" cy="888431"/>
      </dsp:txXfrm>
    </dsp:sp>
    <dsp:sp modelId="{ADA4CFD4-E487-47AF-B868-49D0A09CE429}">
      <dsp:nvSpPr>
        <dsp:cNvPr id="0" name=""/>
        <dsp:cNvSpPr/>
      </dsp:nvSpPr>
      <dsp:spPr>
        <a:xfrm>
          <a:off x="0" y="3567771"/>
          <a:ext cx="7306056" cy="984555"/>
        </a:xfrm>
        <a:prstGeom prst="roundRect">
          <a:avLst/>
        </a:prstGeom>
        <a:solidFill>
          <a:schemeClr val="accent2">
            <a:hueOff val="-10369007"/>
            <a:satOff val="-20408"/>
            <a:lumOff val="1274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tr-TR" sz="1800" b="1" kern="1200"/>
            <a:t>Dolayısıyla:</a:t>
          </a:r>
          <a:br>
            <a:rPr lang="tr-TR" sz="1800" b="1" kern="1200"/>
          </a:br>
          <a:r>
            <a:rPr lang="tr-TR" sz="1800" b="1" kern="1200"/>
            <a:t> Yerel bir tanıtım ve pazarlama platformunun nasıl bir ekosistem yaratabileceğini incelemek önemli bir araştırma ihtiyacıdır.</a:t>
          </a:r>
          <a:endParaRPr lang="en-US" sz="1800" kern="1200"/>
        </a:p>
      </dsp:txBody>
      <dsp:txXfrm>
        <a:off x="48062" y="3615833"/>
        <a:ext cx="7209932" cy="8884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EF5A1C-E2E3-42B2-BB12-777E1B0E7B5E}">
      <dsp:nvSpPr>
        <dsp:cNvPr id="0" name=""/>
        <dsp:cNvSpPr/>
      </dsp:nvSpPr>
      <dsp:spPr>
        <a:xfrm>
          <a:off x="0" y="3162323"/>
          <a:ext cx="7488936" cy="2074826"/>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tr-TR" sz="2500" b="1" kern="1200"/>
            <a:t>Hipotez:</a:t>
          </a:r>
          <a:br>
            <a:rPr lang="tr-TR" sz="2500" b="1" kern="1200"/>
          </a:br>
          <a:r>
            <a:rPr lang="tr-TR" sz="2500" b="1" kern="1200"/>
            <a:t> H1:</a:t>
          </a:r>
          <a:r>
            <a:rPr lang="tr-TR" sz="2500" kern="1200"/>
            <a:t> Türkiye merkezli bir tanıtım platformu, bağımsız producer ve beatmaker’ların görünürlüğünü küresel platformlara kıyasla anlamlı ölçüde artırır.</a:t>
          </a:r>
          <a:endParaRPr lang="en-US" sz="2500" kern="1200"/>
        </a:p>
      </dsp:txBody>
      <dsp:txXfrm>
        <a:off x="0" y="3162323"/>
        <a:ext cx="7488936" cy="2074826"/>
      </dsp:txXfrm>
    </dsp:sp>
    <dsp:sp modelId="{E902E758-4871-4799-BD0E-CF5267C0F38F}">
      <dsp:nvSpPr>
        <dsp:cNvPr id="0" name=""/>
        <dsp:cNvSpPr/>
      </dsp:nvSpPr>
      <dsp:spPr>
        <a:xfrm rot="10800000">
          <a:off x="0" y="2362"/>
          <a:ext cx="7488936" cy="3191082"/>
        </a:xfrm>
        <a:prstGeom prst="upArrowCallou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tr-TR" sz="2500" b="1" kern="1200"/>
            <a:t>Araştırma Sorusu:</a:t>
          </a:r>
          <a:br>
            <a:rPr lang="tr-TR" sz="2500" b="1" kern="1200"/>
          </a:br>
          <a:r>
            <a:rPr lang="tr-TR" sz="2500" b="1" kern="1200"/>
            <a:t> “Türkiye’de yeni müzik üreticileri için yerel bir dijital tanıtım platformu, görünürlük ve pazarlama açısından ne kadar etkili olur?”</a:t>
          </a:r>
          <a:endParaRPr lang="en-US" sz="2500" kern="1200"/>
        </a:p>
      </dsp:txBody>
      <dsp:txXfrm rot="10800000">
        <a:off x="0" y="2362"/>
        <a:ext cx="7488936" cy="207346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p:nvPr/>
        </p:nvSpPr>
        <p:spPr>
          <a:xfrm>
            <a:off x="517870" y="6209925"/>
            <a:ext cx="11155680" cy="45719"/>
          </a:xfrm>
          <a:custGeom>
            <a:avLst/>
            <a:gdLst>
              <a:gd name="connsiteX0" fmla="*/ 0 w 8715708"/>
              <a:gd name="connsiteY0" fmla="*/ 0 h 45719"/>
              <a:gd name="connsiteX1" fmla="*/ 3694525 w 8715708"/>
              <a:gd name="connsiteY1" fmla="*/ 0 h 45719"/>
              <a:gd name="connsiteX2" fmla="*/ 5021183 w 8715708"/>
              <a:gd name="connsiteY2" fmla="*/ 0 h 45719"/>
              <a:gd name="connsiteX3" fmla="*/ 8715708 w 8715708"/>
              <a:gd name="connsiteY3" fmla="*/ 0 h 45719"/>
              <a:gd name="connsiteX4" fmla="*/ 8715708 w 8715708"/>
              <a:gd name="connsiteY4" fmla="*/ 45719 h 45719"/>
              <a:gd name="connsiteX5" fmla="*/ 5021183 w 8715708"/>
              <a:gd name="connsiteY5" fmla="*/ 45719 h 45719"/>
              <a:gd name="connsiteX6" fmla="*/ 3694525 w 8715708"/>
              <a:gd name="connsiteY6" fmla="*/ 45719 h 45719"/>
              <a:gd name="connsiteX7" fmla="*/ 0 w 8715708"/>
              <a:gd name="connsiteY7" fmla="*/ 45719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B2327B2-BA4B-2C04-0751-5CB63D4AA425}"/>
              </a:ext>
            </a:extLst>
          </p:cNvPr>
          <p:cNvSpPr>
            <a:spLocks noGrp="1"/>
          </p:cNvSpPr>
          <p:nvPr>
            <p:ph type="ctrTitle"/>
          </p:nvPr>
        </p:nvSpPr>
        <p:spPr>
          <a:xfrm>
            <a:off x="521208" y="978408"/>
            <a:ext cx="11155680" cy="3429000"/>
          </a:xfrm>
        </p:spPr>
        <p:txBody>
          <a:bodyPr anchor="t">
            <a:normAutofit/>
          </a:bodyPr>
          <a:lstStyle>
            <a:lvl1pPr algn="l">
              <a:defRPr sz="7200"/>
            </a:lvl1pPr>
          </a:lstStyle>
          <a:p>
            <a:r>
              <a:rPr lang="en-US"/>
              <a:t>Click to edit Master title style</a:t>
            </a:r>
          </a:p>
        </p:txBody>
      </p:sp>
      <p:sp>
        <p:nvSpPr>
          <p:cNvPr id="3" name="Subtitle 2">
            <a:extLst>
              <a:ext uri="{FF2B5EF4-FFF2-40B4-BE49-F238E27FC236}">
                <a16:creationId xmlns:a16="http://schemas.microsoft.com/office/drawing/2014/main" id="{E7201176-DC7A-4C3D-3D8F-352526DA7B5D}"/>
              </a:ext>
            </a:extLst>
          </p:cNvPr>
          <p:cNvSpPr>
            <a:spLocks noGrp="1"/>
          </p:cNvSpPr>
          <p:nvPr>
            <p:ph type="subTitle" idx="1"/>
          </p:nvPr>
        </p:nvSpPr>
        <p:spPr>
          <a:xfrm>
            <a:off x="521208" y="4480560"/>
            <a:ext cx="7104888" cy="1399032"/>
          </a:xfrm>
        </p:spPr>
        <p:txBody>
          <a:bodyPr anchor="b">
            <a:normAutofit/>
          </a:bodyPr>
          <a:lstStyle>
            <a:lvl1pPr marL="0" indent="0" algn="l">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7DC221-9A2E-7459-102F-C3CFB27CC389}"/>
              </a:ext>
            </a:extLst>
          </p:cNvPr>
          <p:cNvSpPr>
            <a:spLocks noGrp="1"/>
          </p:cNvSpPr>
          <p:nvPr>
            <p:ph type="dt" sz="half" idx="10"/>
          </p:nvPr>
        </p:nvSpPr>
        <p:spPr/>
        <p:txBody>
          <a:bodyPr/>
          <a:lstStyle/>
          <a:p>
            <a:fld id="{E80C50CD-E178-4744-9B35-B2F624D6C5E9}" type="datetimeFigureOut">
              <a:rPr lang="en-US" smtClean="0"/>
              <a:t>10/22/2025</a:t>
            </a:fld>
            <a:endParaRPr lang="en-US"/>
          </a:p>
        </p:txBody>
      </p:sp>
      <p:sp>
        <p:nvSpPr>
          <p:cNvPr id="5" name="Footer Placeholder 4">
            <a:extLst>
              <a:ext uri="{FF2B5EF4-FFF2-40B4-BE49-F238E27FC236}">
                <a16:creationId xmlns:a16="http://schemas.microsoft.com/office/drawing/2014/main" id="{A5020671-6F7D-3A03-EEC1-661A87F96F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53D3A-E0F9-8386-2A6C-96671FBB15A5}"/>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6112583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36771-E72D-FAD8-771E-3E196DD2E1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5BB827-257D-60D9-792F-E695900429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E5D2E7-C856-F78A-E88C-375474982A5F}"/>
              </a:ext>
            </a:extLst>
          </p:cNvPr>
          <p:cNvSpPr>
            <a:spLocks noGrp="1"/>
          </p:cNvSpPr>
          <p:nvPr>
            <p:ph type="dt" sz="half" idx="10"/>
          </p:nvPr>
        </p:nvSpPr>
        <p:spPr/>
        <p:txBody>
          <a:bodyPr/>
          <a:lstStyle/>
          <a:p>
            <a:fld id="{E80C50CD-E178-4744-9B35-B2F624D6C5E9}" type="datetimeFigureOut">
              <a:rPr lang="en-US" smtClean="0"/>
              <a:t>10/22/2025</a:t>
            </a:fld>
            <a:endParaRPr lang="en-US"/>
          </a:p>
        </p:txBody>
      </p:sp>
      <p:sp>
        <p:nvSpPr>
          <p:cNvPr id="5" name="Footer Placeholder 4">
            <a:extLst>
              <a:ext uri="{FF2B5EF4-FFF2-40B4-BE49-F238E27FC236}">
                <a16:creationId xmlns:a16="http://schemas.microsoft.com/office/drawing/2014/main" id="{0FDAB289-9591-51C9-9E3C-B6F2ACC6A6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FE037C-790D-7442-8E43-D2740B3952B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037635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635151-A38B-3766-6A32-FF1DF7687D9F}"/>
              </a:ext>
            </a:extLst>
          </p:cNvPr>
          <p:cNvSpPr>
            <a:spLocks noGrp="1"/>
          </p:cNvSpPr>
          <p:nvPr>
            <p:ph type="title" orient="vert"/>
          </p:nvPr>
        </p:nvSpPr>
        <p:spPr>
          <a:xfrm>
            <a:off x="8659368" y="978408"/>
            <a:ext cx="2551176" cy="536752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3D132D1-640C-FB9A-AD6F-D845738349F6}"/>
              </a:ext>
            </a:extLst>
          </p:cNvPr>
          <p:cNvSpPr>
            <a:spLocks noGrp="1"/>
          </p:cNvSpPr>
          <p:nvPr>
            <p:ph type="body" orient="vert" idx="1"/>
          </p:nvPr>
        </p:nvSpPr>
        <p:spPr>
          <a:xfrm>
            <a:off x="521208" y="978408"/>
            <a:ext cx="8010144" cy="53675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55F80A-4BA7-8ED8-9A62-B92194272620}"/>
              </a:ext>
            </a:extLst>
          </p:cNvPr>
          <p:cNvSpPr>
            <a:spLocks noGrp="1"/>
          </p:cNvSpPr>
          <p:nvPr>
            <p:ph type="dt" sz="half" idx="10"/>
          </p:nvPr>
        </p:nvSpPr>
        <p:spPr/>
        <p:txBody>
          <a:bodyPr/>
          <a:lstStyle/>
          <a:p>
            <a:fld id="{E80C50CD-E178-4744-9B35-B2F624D6C5E9}" type="datetimeFigureOut">
              <a:rPr lang="en-US" smtClean="0"/>
              <a:t>10/22/2025</a:t>
            </a:fld>
            <a:endParaRPr lang="en-US"/>
          </a:p>
        </p:txBody>
      </p:sp>
      <p:sp>
        <p:nvSpPr>
          <p:cNvPr id="5" name="Footer Placeholder 4">
            <a:extLst>
              <a:ext uri="{FF2B5EF4-FFF2-40B4-BE49-F238E27FC236}">
                <a16:creationId xmlns:a16="http://schemas.microsoft.com/office/drawing/2014/main" id="{85E38113-D55A-A1A0-D1FE-53C95860FB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19DDB-F89D-4B2D-21A2-82AF1D1023E4}"/>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262572D8-D485-1DB1-34B1-C35C61C89940}"/>
              </a:ext>
            </a:extLst>
          </p:cNvPr>
          <p:cNvSpPr/>
          <p:nvPr/>
        </p:nvSpPr>
        <p:spPr>
          <a:xfrm rot="5400000">
            <a:off x="8936623" y="3585018"/>
            <a:ext cx="532573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9767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26D03-149A-DAB3-4B2A-E9B74F2E25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C1E73D-41A7-9934-0990-9208B95232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BB2A3F-E719-673C-5D56-F663712D0E7F}"/>
              </a:ext>
            </a:extLst>
          </p:cNvPr>
          <p:cNvSpPr>
            <a:spLocks noGrp="1"/>
          </p:cNvSpPr>
          <p:nvPr>
            <p:ph type="dt" sz="half" idx="10"/>
          </p:nvPr>
        </p:nvSpPr>
        <p:spPr/>
        <p:txBody>
          <a:bodyPr/>
          <a:lstStyle/>
          <a:p>
            <a:fld id="{E80C50CD-E178-4744-9B35-B2F624D6C5E9}" type="datetimeFigureOut">
              <a:rPr lang="en-US" smtClean="0"/>
              <a:t>10/22/2025</a:t>
            </a:fld>
            <a:endParaRPr lang="en-US"/>
          </a:p>
        </p:txBody>
      </p:sp>
      <p:sp>
        <p:nvSpPr>
          <p:cNvPr id="5" name="Footer Placeholder 4">
            <a:extLst>
              <a:ext uri="{FF2B5EF4-FFF2-40B4-BE49-F238E27FC236}">
                <a16:creationId xmlns:a16="http://schemas.microsoft.com/office/drawing/2014/main" id="{04AE594A-52F5-D85E-343C-ADFEE3C72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7D5C9C-B2E2-FC26-E459-9E880EF975B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639897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D51F-B2D5-2804-4F7C-C99850FBD05B}"/>
              </a:ext>
            </a:extLst>
          </p:cNvPr>
          <p:cNvSpPr>
            <a:spLocks noGrp="1"/>
          </p:cNvSpPr>
          <p:nvPr>
            <p:ph type="title"/>
          </p:nvPr>
        </p:nvSpPr>
        <p:spPr>
          <a:xfrm>
            <a:off x="521208" y="978408"/>
            <a:ext cx="5020056" cy="4288536"/>
          </a:xfrm>
        </p:spPr>
        <p:txBody>
          <a:bodyPr anchor="t">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15FE5516-03B6-C488-EB4A-68AE681EDFB8}"/>
              </a:ext>
            </a:extLst>
          </p:cNvPr>
          <p:cNvSpPr>
            <a:spLocks noGrp="1"/>
          </p:cNvSpPr>
          <p:nvPr>
            <p:ph type="body" idx="1"/>
          </p:nvPr>
        </p:nvSpPr>
        <p:spPr>
          <a:xfrm>
            <a:off x="521208" y="5266944"/>
            <a:ext cx="5020056" cy="1088136"/>
          </a:xfrm>
        </p:spPr>
        <p:txBody>
          <a:bodyPr anchor="b">
            <a:normAutofit/>
          </a:bodyPr>
          <a:lstStyle>
            <a:lvl1pPr marL="0" indent="0">
              <a:buNone/>
              <a:defRPr sz="2200" i="1">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0ECB4D7-49A7-D050-70B9-11A1E2D445D8}"/>
              </a:ext>
            </a:extLst>
          </p:cNvPr>
          <p:cNvSpPr>
            <a:spLocks noGrp="1"/>
          </p:cNvSpPr>
          <p:nvPr>
            <p:ph type="dt" sz="half" idx="10"/>
          </p:nvPr>
        </p:nvSpPr>
        <p:spPr/>
        <p:txBody>
          <a:bodyPr/>
          <a:lstStyle/>
          <a:p>
            <a:fld id="{E80C50CD-E178-4744-9B35-B2F624D6C5E9}" type="datetimeFigureOut">
              <a:rPr lang="en-US" smtClean="0"/>
              <a:t>10/22/2025</a:t>
            </a:fld>
            <a:endParaRPr lang="en-US"/>
          </a:p>
        </p:txBody>
      </p:sp>
      <p:sp>
        <p:nvSpPr>
          <p:cNvPr id="5" name="Footer Placeholder 4">
            <a:extLst>
              <a:ext uri="{FF2B5EF4-FFF2-40B4-BE49-F238E27FC236}">
                <a16:creationId xmlns:a16="http://schemas.microsoft.com/office/drawing/2014/main" id="{8A9A913F-AD00-C1EE-B01A-8590671C01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4FC386-B2AF-6FAD-D053-E22D48CD7285}"/>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4E1E1B67-3BFF-F04B-52F4-7E724FB3B24D}"/>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0138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E3B21-CF4D-1B01-0F4E-D32C1B218B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B39FF2-6858-B514-B695-58442557D0C1}"/>
              </a:ext>
            </a:extLst>
          </p:cNvPr>
          <p:cNvSpPr>
            <a:spLocks noGrp="1"/>
          </p:cNvSpPr>
          <p:nvPr>
            <p:ph sz="half" idx="1"/>
          </p:nvPr>
        </p:nvSpPr>
        <p:spPr>
          <a:xfrm>
            <a:off x="521208"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A30130-974D-B91D-5B93-EC52AABDB5B0}"/>
              </a:ext>
            </a:extLst>
          </p:cNvPr>
          <p:cNvSpPr>
            <a:spLocks noGrp="1"/>
          </p:cNvSpPr>
          <p:nvPr>
            <p:ph sz="half" idx="2"/>
          </p:nvPr>
        </p:nvSpPr>
        <p:spPr>
          <a:xfrm>
            <a:off x="6519672"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5BED99-6FD7-9C6B-1152-A6E42715BB79}"/>
              </a:ext>
            </a:extLst>
          </p:cNvPr>
          <p:cNvSpPr>
            <a:spLocks noGrp="1"/>
          </p:cNvSpPr>
          <p:nvPr>
            <p:ph type="dt" sz="half" idx="10"/>
          </p:nvPr>
        </p:nvSpPr>
        <p:spPr/>
        <p:txBody>
          <a:bodyPr/>
          <a:lstStyle/>
          <a:p>
            <a:fld id="{E80C50CD-E178-4744-9B35-B2F624D6C5E9}" type="datetimeFigureOut">
              <a:rPr lang="en-US" smtClean="0"/>
              <a:t>10/22/2025</a:t>
            </a:fld>
            <a:endParaRPr lang="en-US"/>
          </a:p>
        </p:txBody>
      </p:sp>
      <p:sp>
        <p:nvSpPr>
          <p:cNvPr id="6" name="Footer Placeholder 5">
            <a:extLst>
              <a:ext uri="{FF2B5EF4-FFF2-40B4-BE49-F238E27FC236}">
                <a16:creationId xmlns:a16="http://schemas.microsoft.com/office/drawing/2014/main" id="{BA253AAC-5967-2565-A715-82D3505ABF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B51313-69FB-E016-3CC1-62CA476ED214}"/>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382976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3DF9D-B849-CE37-97E4-AD37F880677F}"/>
              </a:ext>
            </a:extLst>
          </p:cNvPr>
          <p:cNvSpPr>
            <a:spLocks noGrp="1"/>
          </p:cNvSpPr>
          <p:nvPr>
            <p:ph type="title"/>
          </p:nvPr>
        </p:nvSpPr>
        <p:spPr>
          <a:xfrm>
            <a:off x="521208" y="978408"/>
            <a:ext cx="11164824" cy="12161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D4C626-4008-960A-E601-6AA9F4BB8D8B}"/>
              </a:ext>
            </a:extLst>
          </p:cNvPr>
          <p:cNvSpPr>
            <a:spLocks noGrp="1"/>
          </p:cNvSpPr>
          <p:nvPr>
            <p:ph type="body" idx="1"/>
          </p:nvPr>
        </p:nvSpPr>
        <p:spPr>
          <a:xfrm>
            <a:off x="521208"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6E8D6C-AC07-ED6B-2EA8-9C40A5AEA748}"/>
              </a:ext>
            </a:extLst>
          </p:cNvPr>
          <p:cNvSpPr>
            <a:spLocks noGrp="1"/>
          </p:cNvSpPr>
          <p:nvPr>
            <p:ph sz="half" idx="2"/>
          </p:nvPr>
        </p:nvSpPr>
        <p:spPr>
          <a:xfrm>
            <a:off x="521208" y="3035808"/>
            <a:ext cx="5166360" cy="33101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52617E-C6D9-246B-E7B7-8159DF17C0A3}"/>
              </a:ext>
            </a:extLst>
          </p:cNvPr>
          <p:cNvSpPr>
            <a:spLocks noGrp="1"/>
          </p:cNvSpPr>
          <p:nvPr>
            <p:ph type="body" sz="quarter" idx="3"/>
          </p:nvPr>
        </p:nvSpPr>
        <p:spPr>
          <a:xfrm>
            <a:off x="6519672"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BC2094-7EBC-02C5-5AB5-233E63080A9C}"/>
              </a:ext>
            </a:extLst>
          </p:cNvPr>
          <p:cNvSpPr>
            <a:spLocks noGrp="1"/>
          </p:cNvSpPr>
          <p:nvPr>
            <p:ph sz="quarter" idx="4"/>
          </p:nvPr>
        </p:nvSpPr>
        <p:spPr>
          <a:xfrm>
            <a:off x="6519672" y="3035808"/>
            <a:ext cx="5166360" cy="33101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3010BD2-59B4-FD2E-3C5E-C83AE6003985}"/>
              </a:ext>
            </a:extLst>
          </p:cNvPr>
          <p:cNvSpPr>
            <a:spLocks noGrp="1"/>
          </p:cNvSpPr>
          <p:nvPr>
            <p:ph type="dt" sz="half" idx="10"/>
          </p:nvPr>
        </p:nvSpPr>
        <p:spPr/>
        <p:txBody>
          <a:bodyPr/>
          <a:lstStyle/>
          <a:p>
            <a:fld id="{E80C50CD-E178-4744-9B35-B2F624D6C5E9}" type="datetimeFigureOut">
              <a:rPr lang="en-US" smtClean="0"/>
              <a:t>10/22/2025</a:t>
            </a:fld>
            <a:endParaRPr lang="en-US"/>
          </a:p>
        </p:txBody>
      </p:sp>
      <p:sp>
        <p:nvSpPr>
          <p:cNvPr id="8" name="Footer Placeholder 7">
            <a:extLst>
              <a:ext uri="{FF2B5EF4-FFF2-40B4-BE49-F238E27FC236}">
                <a16:creationId xmlns:a16="http://schemas.microsoft.com/office/drawing/2014/main" id="{E72B35C4-A654-7759-BDA0-94D9D1A216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5F4347-2EC0-CA6E-2637-8048456D7ECB}"/>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750656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4716D-52F2-C7FB-83B1-2DA1AD375E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F4A371-AC27-6A28-32E6-74A28371BF55}"/>
              </a:ext>
            </a:extLst>
          </p:cNvPr>
          <p:cNvSpPr>
            <a:spLocks noGrp="1"/>
          </p:cNvSpPr>
          <p:nvPr>
            <p:ph type="dt" sz="half" idx="10"/>
          </p:nvPr>
        </p:nvSpPr>
        <p:spPr/>
        <p:txBody>
          <a:bodyPr/>
          <a:lstStyle/>
          <a:p>
            <a:fld id="{E80C50CD-E178-4744-9B35-B2F624D6C5E9}" type="datetimeFigureOut">
              <a:rPr lang="en-US" smtClean="0"/>
              <a:t>10/22/2025</a:t>
            </a:fld>
            <a:endParaRPr lang="en-US"/>
          </a:p>
        </p:txBody>
      </p:sp>
      <p:sp>
        <p:nvSpPr>
          <p:cNvPr id="4" name="Footer Placeholder 3">
            <a:extLst>
              <a:ext uri="{FF2B5EF4-FFF2-40B4-BE49-F238E27FC236}">
                <a16:creationId xmlns:a16="http://schemas.microsoft.com/office/drawing/2014/main" id="{D155941A-A24E-885D-E894-0326F4C400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D5E5B4-971F-FF6A-1B07-A5C8537055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065809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9F431F-E6DC-4137-3092-A30A0A3628EC}"/>
              </a:ext>
            </a:extLst>
          </p:cNvPr>
          <p:cNvSpPr>
            <a:spLocks noGrp="1"/>
          </p:cNvSpPr>
          <p:nvPr>
            <p:ph type="dt" sz="half" idx="10"/>
          </p:nvPr>
        </p:nvSpPr>
        <p:spPr/>
        <p:txBody>
          <a:bodyPr/>
          <a:lstStyle/>
          <a:p>
            <a:fld id="{E80C50CD-E178-4744-9B35-B2F624D6C5E9}" type="datetimeFigureOut">
              <a:rPr lang="en-US" smtClean="0"/>
              <a:t>10/22/2025</a:t>
            </a:fld>
            <a:endParaRPr lang="en-US"/>
          </a:p>
        </p:txBody>
      </p:sp>
      <p:sp>
        <p:nvSpPr>
          <p:cNvPr id="3" name="Footer Placeholder 2">
            <a:extLst>
              <a:ext uri="{FF2B5EF4-FFF2-40B4-BE49-F238E27FC236}">
                <a16:creationId xmlns:a16="http://schemas.microsoft.com/office/drawing/2014/main" id="{06AC814B-67B4-C70F-FA51-6205D5E2CB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EAA9C9-D895-DD20-1089-EA75EA42895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337021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50562-884C-9053-70C1-3B72A0B45EA6}"/>
              </a:ext>
            </a:extLst>
          </p:cNvPr>
          <p:cNvSpPr>
            <a:spLocks noGrp="1"/>
          </p:cNvSpPr>
          <p:nvPr>
            <p:ph type="title"/>
          </p:nvPr>
        </p:nvSpPr>
        <p:spPr>
          <a:xfrm>
            <a:off x="521208" y="978408"/>
            <a:ext cx="5020056" cy="2459736"/>
          </a:xfrm>
        </p:spPr>
        <p:txBody>
          <a:bodyPr anchor="t">
            <a:noAutofit/>
          </a:bodyPr>
          <a:lstStyle>
            <a:lvl1pPr>
              <a:defRPr sz="4400"/>
            </a:lvl1pPr>
          </a:lstStyle>
          <a:p>
            <a:r>
              <a:rPr lang="en-US"/>
              <a:t>Click to edit Master title style</a:t>
            </a:r>
          </a:p>
        </p:txBody>
      </p:sp>
      <p:sp>
        <p:nvSpPr>
          <p:cNvPr id="3" name="Content Placeholder 2">
            <a:extLst>
              <a:ext uri="{FF2B5EF4-FFF2-40B4-BE49-F238E27FC236}">
                <a16:creationId xmlns:a16="http://schemas.microsoft.com/office/drawing/2014/main" id="{0318F509-68F0-39D5-1A8B-CE246715AE46}"/>
              </a:ext>
            </a:extLst>
          </p:cNvPr>
          <p:cNvSpPr>
            <a:spLocks noGrp="1"/>
          </p:cNvSpPr>
          <p:nvPr>
            <p:ph idx="1"/>
          </p:nvPr>
        </p:nvSpPr>
        <p:spPr>
          <a:xfrm>
            <a:off x="6519672" y="987424"/>
            <a:ext cx="5166360" cy="5358384"/>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58E37C-27CE-3A84-FC74-BDCCD8A9A3EC}"/>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A95F79-E23E-11D2-40BF-66ED340195DB}"/>
              </a:ext>
            </a:extLst>
          </p:cNvPr>
          <p:cNvSpPr>
            <a:spLocks noGrp="1"/>
          </p:cNvSpPr>
          <p:nvPr>
            <p:ph type="dt" sz="half" idx="10"/>
          </p:nvPr>
        </p:nvSpPr>
        <p:spPr/>
        <p:txBody>
          <a:bodyPr/>
          <a:lstStyle/>
          <a:p>
            <a:fld id="{E80C50CD-E178-4744-9B35-B2F624D6C5E9}" type="datetimeFigureOut">
              <a:rPr lang="en-US" smtClean="0"/>
              <a:t>10/22/2025</a:t>
            </a:fld>
            <a:endParaRPr lang="en-US"/>
          </a:p>
        </p:txBody>
      </p:sp>
      <p:sp>
        <p:nvSpPr>
          <p:cNvPr id="6" name="Footer Placeholder 5">
            <a:extLst>
              <a:ext uri="{FF2B5EF4-FFF2-40B4-BE49-F238E27FC236}">
                <a16:creationId xmlns:a16="http://schemas.microsoft.com/office/drawing/2014/main" id="{4457F7FC-06F3-3D89-5D1A-4EC4B1D735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54ACD5-6E0B-5713-DC9A-41E9D62AB1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19662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B2D45-7CDB-D38C-2AAE-273F797674E1}"/>
              </a:ext>
            </a:extLst>
          </p:cNvPr>
          <p:cNvSpPr>
            <a:spLocks noGrp="1"/>
          </p:cNvSpPr>
          <p:nvPr>
            <p:ph type="title"/>
          </p:nvPr>
        </p:nvSpPr>
        <p:spPr>
          <a:xfrm>
            <a:off x="521208" y="978408"/>
            <a:ext cx="5020056" cy="2459736"/>
          </a:xfrm>
        </p:spPr>
        <p:txBody>
          <a:bodyPr anchor="t">
            <a:noAutofit/>
          </a:bodyPr>
          <a:lstStyle>
            <a:lvl1pPr>
              <a:defRPr sz="4400"/>
            </a:lvl1pPr>
          </a:lstStyle>
          <a:p>
            <a:r>
              <a:rPr lang="en-US"/>
              <a:t>Click to edit Master title style</a:t>
            </a:r>
          </a:p>
        </p:txBody>
      </p:sp>
      <p:sp>
        <p:nvSpPr>
          <p:cNvPr id="3" name="Picture Placeholder 2">
            <a:extLst>
              <a:ext uri="{FF2B5EF4-FFF2-40B4-BE49-F238E27FC236}">
                <a16:creationId xmlns:a16="http://schemas.microsoft.com/office/drawing/2014/main" id="{CCBF0855-1744-56E4-B115-3A3C5EA7834B}"/>
              </a:ext>
            </a:extLst>
          </p:cNvPr>
          <p:cNvSpPr>
            <a:spLocks noGrp="1"/>
          </p:cNvSpPr>
          <p:nvPr>
            <p:ph type="pic" idx="1"/>
          </p:nvPr>
        </p:nvSpPr>
        <p:spPr>
          <a:xfrm>
            <a:off x="6519672" y="987424"/>
            <a:ext cx="5166360" cy="53583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5E8A1D-28AE-4A19-BD96-401D4822A53D}"/>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327DDB-CE95-4C89-DFC5-7DDBFC24E89C}"/>
              </a:ext>
            </a:extLst>
          </p:cNvPr>
          <p:cNvSpPr>
            <a:spLocks noGrp="1"/>
          </p:cNvSpPr>
          <p:nvPr>
            <p:ph type="dt" sz="half" idx="10"/>
          </p:nvPr>
        </p:nvSpPr>
        <p:spPr/>
        <p:txBody>
          <a:bodyPr/>
          <a:lstStyle/>
          <a:p>
            <a:fld id="{E80C50CD-E178-4744-9B35-B2F624D6C5E9}" type="datetimeFigureOut">
              <a:rPr lang="en-US" smtClean="0"/>
              <a:t>10/22/2025</a:t>
            </a:fld>
            <a:endParaRPr lang="en-US"/>
          </a:p>
        </p:txBody>
      </p:sp>
      <p:sp>
        <p:nvSpPr>
          <p:cNvPr id="6" name="Footer Placeholder 5">
            <a:extLst>
              <a:ext uri="{FF2B5EF4-FFF2-40B4-BE49-F238E27FC236}">
                <a16:creationId xmlns:a16="http://schemas.microsoft.com/office/drawing/2014/main" id="{0522C835-F3B5-943C-FFC4-D5BA9666AF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709891-6E3C-ADED-01DD-15FCED37AF4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409578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1A28D7-6581-4956-AAE3-9104804DF55B}"/>
              </a:ext>
            </a:extLst>
          </p:cNvPr>
          <p:cNvSpPr>
            <a:spLocks noGrp="1"/>
          </p:cNvSpPr>
          <p:nvPr>
            <p:ph type="title"/>
          </p:nvPr>
        </p:nvSpPr>
        <p:spPr>
          <a:xfrm>
            <a:off x="521208" y="978408"/>
            <a:ext cx="11155680" cy="146304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F3CFCCA4-57A4-08A1-FC45-D2BBA66FABFA}"/>
              </a:ext>
            </a:extLst>
          </p:cNvPr>
          <p:cNvSpPr>
            <a:spLocks noGrp="1"/>
          </p:cNvSpPr>
          <p:nvPr>
            <p:ph type="body" idx="1"/>
          </p:nvPr>
        </p:nvSpPr>
        <p:spPr>
          <a:xfrm>
            <a:off x="521208" y="2578608"/>
            <a:ext cx="11155680" cy="37673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FAA0F4-2442-8D45-3C3D-1B8F55C8683A}"/>
              </a:ext>
            </a:extLst>
          </p:cNvPr>
          <p:cNvSpPr>
            <a:spLocks noGrp="1"/>
          </p:cNvSpPr>
          <p:nvPr>
            <p:ph type="dt" sz="half" idx="2"/>
          </p:nvPr>
        </p:nvSpPr>
        <p:spPr>
          <a:xfrm>
            <a:off x="521208" y="6419088"/>
            <a:ext cx="2743200" cy="365125"/>
          </a:xfrm>
          <a:prstGeom prst="rect">
            <a:avLst/>
          </a:prstGeom>
        </p:spPr>
        <p:txBody>
          <a:bodyPr vert="horz" lIns="91440" tIns="45720" rIns="91440" bIns="45720" rtlCol="0" anchor="ctr"/>
          <a:lstStyle>
            <a:lvl1pPr algn="l">
              <a:defRPr sz="900">
                <a:solidFill>
                  <a:schemeClr val="tx1"/>
                </a:solidFill>
              </a:defRPr>
            </a:lvl1pPr>
          </a:lstStyle>
          <a:p>
            <a:fld id="{E80C50CD-E178-4744-9B35-B2F624D6C5E9}" type="datetimeFigureOut">
              <a:rPr lang="en-US" smtClean="0"/>
              <a:pPr/>
              <a:t>10/22/2025</a:t>
            </a:fld>
            <a:endParaRPr lang="en-US"/>
          </a:p>
        </p:txBody>
      </p:sp>
      <p:sp>
        <p:nvSpPr>
          <p:cNvPr id="5" name="Footer Placeholder 4">
            <a:extLst>
              <a:ext uri="{FF2B5EF4-FFF2-40B4-BE49-F238E27FC236}">
                <a16:creationId xmlns:a16="http://schemas.microsoft.com/office/drawing/2014/main" id="{9E03785E-FB42-1D54-92AC-D0A61A8FABD4}"/>
              </a:ext>
            </a:extLst>
          </p:cNvPr>
          <p:cNvSpPr>
            <a:spLocks noGrp="1"/>
          </p:cNvSpPr>
          <p:nvPr>
            <p:ph type="ftr" sz="quarter" idx="3"/>
          </p:nvPr>
        </p:nvSpPr>
        <p:spPr>
          <a:xfrm>
            <a:off x="521208" y="100584"/>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BCC9CF34-1274-DB45-4809-90E5D244A9AE}"/>
              </a:ext>
            </a:extLst>
          </p:cNvPr>
          <p:cNvSpPr>
            <a:spLocks noGrp="1"/>
          </p:cNvSpPr>
          <p:nvPr>
            <p:ph type="sldNum" sz="quarter" idx="4"/>
          </p:nvPr>
        </p:nvSpPr>
        <p:spPr>
          <a:xfrm>
            <a:off x="11457432" y="6419088"/>
            <a:ext cx="640080" cy="365125"/>
          </a:xfrm>
          <a:prstGeom prst="rect">
            <a:avLst/>
          </a:prstGeom>
        </p:spPr>
        <p:txBody>
          <a:bodyPr vert="horz" lIns="91440" tIns="45720" rIns="91440" bIns="45720" rtlCol="0" anchor="ctr"/>
          <a:lstStyle>
            <a:lvl1pPr algn="r">
              <a:defRPr sz="900">
                <a:solidFill>
                  <a:schemeClr val="tx1"/>
                </a:solidFill>
              </a:defRPr>
            </a:lvl1pPr>
          </a:lstStyle>
          <a:p>
            <a:fld id="{148CC95F-0247-41B6-91CF-DC97C76A7088}" type="slidenum">
              <a:rPr lang="en-US" smtClean="0"/>
              <a:pPr/>
              <a:t>‹#›</a:t>
            </a:fld>
            <a:endParaRPr lang="en-US"/>
          </a:p>
        </p:txBody>
      </p:sp>
      <p:sp>
        <p:nvSpPr>
          <p:cNvPr id="7" name="Freeform: Shape 6">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38686238"/>
      </p:ext>
    </p:extLst>
  </p:cSld>
  <p:clrMap bg1="lt1" tx1="dk1" bg2="lt2" tx2="dk2" accent1="accent1" accent2="accent2" accent3="accent3" accent4="accent4" accent5="accent5" accent6="accent6" hlink="hlink" folHlink="folHlink"/>
  <p:sldLayoutIdLst>
    <p:sldLayoutId id="2147483680" r:id="rId1"/>
    <p:sldLayoutId id="2147483679" r:id="rId2"/>
    <p:sldLayoutId id="2147483678" r:id="rId3"/>
    <p:sldLayoutId id="2147483677" r:id="rId4"/>
    <p:sldLayoutId id="2147483676" r:id="rId5"/>
    <p:sldLayoutId id="2147483675" r:id="rId6"/>
    <p:sldLayoutId id="2147483674" r:id="rId7"/>
    <p:sldLayoutId id="2147483673" r:id="rId8"/>
    <p:sldLayoutId id="2147483672" r:id="rId9"/>
    <p:sldLayoutId id="2147483671" r:id="rId10"/>
    <p:sldLayoutId id="2147483670"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Kişi planlama">
            <a:extLst>
              <a:ext uri="{FF2B5EF4-FFF2-40B4-BE49-F238E27FC236}">
                <a16:creationId xmlns:a16="http://schemas.microsoft.com/office/drawing/2014/main" id="{999D09DF-64C8-BA57-DFB5-BA7DB8A0B0F1}"/>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l="23" r="6250" b="6250"/>
          <a:stretch>
            <a:fillRect/>
          </a:stretch>
        </p:blipFill>
        <p:spPr>
          <a:xfrm>
            <a:off x="20" y="10"/>
            <a:ext cx="12188932" cy="6857990"/>
          </a:xfrm>
          <a:prstGeom prst="rect">
            <a:avLst/>
          </a:prstGeom>
        </p:spPr>
      </p:pic>
      <p:sp>
        <p:nvSpPr>
          <p:cNvPr id="11" name="Rectangle 10">
            <a:extLst>
              <a:ext uri="{FF2B5EF4-FFF2-40B4-BE49-F238E27FC236}">
                <a16:creationId xmlns:a16="http://schemas.microsoft.com/office/drawing/2014/main" id="{ECF0998E-D577-43EA-A7B8-E3EC67F75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7DC364D-882B-4786-89FB-1703C1A5CF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4" y="3205874"/>
            <a:ext cx="12188952" cy="365212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p:cNvSpPr>
            <a:spLocks noGrp="1"/>
          </p:cNvSpPr>
          <p:nvPr>
            <p:ph type="ctrTitle"/>
          </p:nvPr>
        </p:nvSpPr>
        <p:spPr>
          <a:xfrm>
            <a:off x="517870" y="978408"/>
            <a:ext cx="5021182" cy="2620670"/>
          </a:xfrm>
        </p:spPr>
        <p:txBody>
          <a:bodyPr rtlCol="0" anchor="t">
            <a:normAutofit/>
          </a:bodyPr>
          <a:lstStyle/>
          <a:p>
            <a:pPr>
              <a:lnSpc>
                <a:spcPct val="90000"/>
              </a:lnSpc>
            </a:pPr>
            <a:r>
              <a:rPr lang="tr-TR" sz="6000" noProof="1">
                <a:solidFill>
                  <a:srgbClr val="FFFFFF"/>
                </a:solidFill>
              </a:rPr>
              <a:t>Araştırma</a:t>
            </a:r>
            <a:r>
              <a:rPr lang="en-US" sz="6000">
                <a:solidFill>
                  <a:srgbClr val="FFFFFF"/>
                </a:solidFill>
              </a:rPr>
              <a:t> </a:t>
            </a:r>
            <a:r>
              <a:rPr lang="en-US" sz="6000" noProof="1">
                <a:solidFill>
                  <a:srgbClr val="FFFFFF"/>
                </a:solidFill>
              </a:rPr>
              <a:t>yöntem</a:t>
            </a:r>
            <a:r>
              <a:rPr lang="en-US" sz="6000">
                <a:solidFill>
                  <a:srgbClr val="FFFFFF"/>
                </a:solidFill>
              </a:rPr>
              <a:t> </a:t>
            </a:r>
            <a:r>
              <a:rPr lang="en-US" sz="6000" noProof="1">
                <a:solidFill>
                  <a:srgbClr val="FFFFFF"/>
                </a:solidFill>
              </a:rPr>
              <a:t>ve</a:t>
            </a:r>
            <a:r>
              <a:rPr lang="en-US" sz="6000">
                <a:solidFill>
                  <a:srgbClr val="FFFFFF"/>
                </a:solidFill>
              </a:rPr>
              <a:t> </a:t>
            </a:r>
            <a:r>
              <a:rPr lang="en-US" sz="6000" noProof="1">
                <a:solidFill>
                  <a:srgbClr val="FFFFFF"/>
                </a:solidFill>
              </a:rPr>
              <a:t>teknikleri</a:t>
            </a:r>
          </a:p>
        </p:txBody>
      </p:sp>
      <p:sp>
        <p:nvSpPr>
          <p:cNvPr id="3" name="Alt Başlık 2"/>
          <p:cNvSpPr>
            <a:spLocks noGrp="1"/>
          </p:cNvSpPr>
          <p:nvPr>
            <p:ph type="subTitle" idx="1"/>
          </p:nvPr>
        </p:nvSpPr>
        <p:spPr>
          <a:xfrm>
            <a:off x="8784036" y="3944207"/>
            <a:ext cx="2899470" cy="1992774"/>
          </a:xfrm>
        </p:spPr>
        <p:txBody>
          <a:bodyPr rtlCol="0" anchor="b">
            <a:normAutofit/>
          </a:bodyPr>
          <a:lstStyle/>
          <a:p>
            <a:r>
              <a:rPr lang="en-US">
                <a:solidFill>
                  <a:srgbClr val="FFFFFF"/>
                </a:solidFill>
              </a:rPr>
              <a:t>Nezaket DEMİRCİ </a:t>
            </a:r>
          </a:p>
          <a:p>
            <a:r>
              <a:rPr lang="en-US">
                <a:solidFill>
                  <a:srgbClr val="FFFFFF"/>
                </a:solidFill>
              </a:rPr>
              <a:t>Mert Can YILMAZ</a:t>
            </a:r>
          </a:p>
          <a:p>
            <a:r>
              <a:rPr lang="en-US">
                <a:solidFill>
                  <a:srgbClr val="FFFFFF"/>
                </a:solidFill>
              </a:rPr>
              <a:t>Kerem CAN</a:t>
            </a:r>
          </a:p>
          <a:p>
            <a:r>
              <a:rPr lang="en-US">
                <a:solidFill>
                  <a:srgbClr val="FFFFFF"/>
                </a:solidFill>
              </a:rPr>
              <a:t>Kerimcan ÖZİNAL</a:t>
            </a:r>
          </a:p>
        </p:txBody>
      </p:sp>
      <p:sp>
        <p:nvSpPr>
          <p:cNvPr id="17" name="Rectangle 16">
            <a:extLst>
              <a:ext uri="{FF2B5EF4-FFF2-40B4-BE49-F238E27FC236}">
                <a16:creationId xmlns:a16="http://schemas.microsoft.com/office/drawing/2014/main" id="{F1189494-2B67-46D2-93D6-A122A09BF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300289"/>
            <a:ext cx="5021183" cy="457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614434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7" name="Rectangle 16">
            <a:extLst>
              <a:ext uri="{FF2B5EF4-FFF2-40B4-BE49-F238E27FC236}">
                <a16:creationId xmlns:a16="http://schemas.microsoft.com/office/drawing/2014/main" id="{DC81933E-93BD-38CE-3C98-D10B2844C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341299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9" name="Rectangle 18">
            <a:extLst>
              <a:ext uri="{FF2B5EF4-FFF2-40B4-BE49-F238E27FC236}">
                <a16:creationId xmlns:a16="http://schemas.microsoft.com/office/drawing/2014/main" id="{5B3B7A5C-39EE-77A0-28F9-DF5137231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611650"/>
            <a:ext cx="7031736"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Başlık 1">
            <a:extLst>
              <a:ext uri="{FF2B5EF4-FFF2-40B4-BE49-F238E27FC236}">
                <a16:creationId xmlns:a16="http://schemas.microsoft.com/office/drawing/2014/main" id="{2A6417E2-CA00-1533-4F0A-FF1395769352}"/>
              </a:ext>
            </a:extLst>
          </p:cNvPr>
          <p:cNvSpPr>
            <a:spLocks noGrp="1"/>
          </p:cNvSpPr>
          <p:nvPr>
            <p:ph type="title"/>
          </p:nvPr>
        </p:nvSpPr>
        <p:spPr>
          <a:xfrm>
            <a:off x="521208" y="1042672"/>
            <a:ext cx="3979914" cy="5312408"/>
          </a:xfrm>
        </p:spPr>
        <p:txBody>
          <a:bodyPr vert="horz" lIns="91440" tIns="45720" rIns="91440" bIns="45720" rtlCol="0">
            <a:normAutofit/>
          </a:bodyPr>
          <a:lstStyle/>
          <a:p>
            <a:pPr>
              <a:lnSpc>
                <a:spcPct val="90000"/>
              </a:lnSpc>
            </a:pPr>
            <a:r>
              <a:rPr lang="tr-TR" sz="3100">
                <a:ea typeface="+mj-lt"/>
                <a:cs typeface="+mj-lt"/>
              </a:rPr>
              <a:t>Konumuz:</a:t>
            </a:r>
            <a:br>
              <a:rPr lang="tr-TR" sz="3100">
                <a:ea typeface="+mj-lt"/>
                <a:cs typeface="+mj-lt"/>
              </a:rPr>
            </a:br>
            <a:r>
              <a:rPr lang="tr-TR" sz="3100">
                <a:ea typeface="+mj-lt"/>
                <a:cs typeface="+mj-lt"/>
              </a:rPr>
              <a:t> Yeni producer, beatmaker ve arranger’ların Türkiye çapında kendi müziklerini tanıtıp pazarlayabilecekleri bir dijital platformun gerekliliği.</a:t>
            </a:r>
            <a:endParaRPr lang="tr-TR" sz="3100"/>
          </a:p>
        </p:txBody>
      </p:sp>
      <p:sp>
        <p:nvSpPr>
          <p:cNvPr id="3" name="İçerik Yer Tutucusu 2">
            <a:extLst>
              <a:ext uri="{FF2B5EF4-FFF2-40B4-BE49-F238E27FC236}">
                <a16:creationId xmlns:a16="http://schemas.microsoft.com/office/drawing/2014/main" id="{19482071-EA76-5417-45C6-630649221A57}"/>
              </a:ext>
            </a:extLst>
          </p:cNvPr>
          <p:cNvSpPr>
            <a:spLocks noGrp="1"/>
          </p:cNvSpPr>
          <p:nvPr>
            <p:ph idx="1"/>
          </p:nvPr>
        </p:nvSpPr>
        <p:spPr>
          <a:xfrm>
            <a:off x="4636008" y="1042416"/>
            <a:ext cx="7031736" cy="5312664"/>
          </a:xfrm>
        </p:spPr>
        <p:txBody>
          <a:bodyPr vert="horz" lIns="91440" tIns="45720" rIns="91440" bIns="45720" rtlCol="0">
            <a:normAutofit/>
          </a:bodyPr>
          <a:lstStyle/>
          <a:p>
            <a:pPr marL="0" indent="0">
              <a:lnSpc>
                <a:spcPct val="100000"/>
              </a:lnSpc>
            </a:pPr>
            <a:r>
              <a:rPr lang="tr-TR" b="1">
                <a:ea typeface="+mn-lt"/>
                <a:cs typeface="+mn-lt"/>
              </a:rPr>
              <a:t>Açıklama:</a:t>
            </a:r>
            <a:br>
              <a:rPr lang="tr-TR" b="1">
                <a:ea typeface="+mn-lt"/>
                <a:cs typeface="+mn-lt"/>
              </a:rPr>
            </a:br>
            <a:r>
              <a:rPr lang="tr-TR" b="1">
                <a:ea typeface="+mn-lt"/>
                <a:cs typeface="+mn-lt"/>
              </a:rPr>
              <a:t> Türkiye’de son yıllarda müzik üretimi giderek dijitalleşti; ev ortamında üretim yapan, genç ve bağımsız müzisyenlerin sayısı hızla arttı. Ancak bu üreticilerin, özellikle prodüktörlerin, beatmaker’ların ve aranjörlerin kendi işlerini duyurabileceği, işbirliği kurabileceği veya satış yapabileceği yerel platform sayısı oldukça sınırlı.</a:t>
            </a:r>
            <a:endParaRPr lang="tr-TR"/>
          </a:p>
          <a:p>
            <a:pPr>
              <a:lnSpc>
                <a:spcPct val="100000"/>
              </a:lnSpc>
            </a:pPr>
            <a:r>
              <a:rPr lang="tr-TR">
                <a:ea typeface="+mn-lt"/>
                <a:cs typeface="+mn-lt"/>
              </a:rPr>
              <a:t>Spotify, SoundCloud, YouTube gibi global platformlar görünürlük sağlasa da, yerel pazarlama ve topluluk desteği açısından yetersiz kalıyor.</a:t>
            </a:r>
            <a:br>
              <a:rPr lang="tr-TR">
                <a:ea typeface="+mn-lt"/>
                <a:cs typeface="+mn-lt"/>
              </a:rPr>
            </a:br>
            <a:r>
              <a:rPr lang="tr-TR">
                <a:ea typeface="+mn-lt"/>
                <a:cs typeface="+mn-lt"/>
              </a:rPr>
              <a:t> Bu yüzden Türkiye’de bu tür bir platformun hem müzik ekonomisine hem de yaratıcı üretime ciddi katkılar sağlayabileceği düşünülüyor.</a:t>
            </a:r>
            <a:endParaRPr lang="tr-TR"/>
          </a:p>
          <a:p>
            <a:pPr>
              <a:lnSpc>
                <a:spcPct val="100000"/>
              </a:lnSpc>
            </a:pPr>
            <a:r>
              <a:rPr lang="tr-TR" b="1">
                <a:ea typeface="+mn-lt"/>
                <a:cs typeface="+mn-lt"/>
              </a:rPr>
              <a:t>Neden seçtik:</a:t>
            </a:r>
            <a:br>
              <a:rPr lang="tr-TR" b="1">
                <a:ea typeface="+mn-lt"/>
                <a:cs typeface="+mn-lt"/>
              </a:rPr>
            </a:br>
            <a:r>
              <a:rPr lang="tr-TR" b="1">
                <a:ea typeface="+mn-lt"/>
                <a:cs typeface="+mn-lt"/>
              </a:rPr>
              <a:t> Hem müzik üretimiyle ilgilendiğimiz için konunun içindeyiz hem de bu alandaki eksiklikleri gözlemleme fırsatımız oldu. Gerçek bir ihtiyacı araştırmak istedik.</a:t>
            </a:r>
            <a:endParaRPr lang="tr-TR"/>
          </a:p>
          <a:p>
            <a:pPr>
              <a:lnSpc>
                <a:spcPct val="100000"/>
              </a:lnSpc>
            </a:pPr>
            <a:endParaRPr lang="tr-TR"/>
          </a:p>
        </p:txBody>
      </p:sp>
    </p:spTree>
    <p:extLst>
      <p:ext uri="{BB962C8B-B14F-4D97-AF65-F5344CB8AC3E}">
        <p14:creationId xmlns:p14="http://schemas.microsoft.com/office/powerpoint/2010/main" val="397031176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16">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42" name="Rectangle 18">
            <a:extLst>
              <a:ext uri="{FF2B5EF4-FFF2-40B4-BE49-F238E27FC236}">
                <a16:creationId xmlns:a16="http://schemas.microsoft.com/office/drawing/2014/main" id="{DC81933E-93BD-38CE-3C98-D10B2844C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428853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43" name="Rectangle 20">
            <a:extLst>
              <a:ext uri="{FF2B5EF4-FFF2-40B4-BE49-F238E27FC236}">
                <a16:creationId xmlns:a16="http://schemas.microsoft.com/office/drawing/2014/main" id="{AB1E35EA-FB9C-AE5F-4AB8-1B3D59CC9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22976" y="611650"/>
            <a:ext cx="6144768"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Başlık 1">
            <a:extLst>
              <a:ext uri="{FF2B5EF4-FFF2-40B4-BE49-F238E27FC236}">
                <a16:creationId xmlns:a16="http://schemas.microsoft.com/office/drawing/2014/main" id="{81C4B0D7-32EC-E17F-FD73-1E7CDFE435F0}"/>
              </a:ext>
            </a:extLst>
          </p:cNvPr>
          <p:cNvSpPr>
            <a:spLocks noGrp="1"/>
          </p:cNvSpPr>
          <p:nvPr>
            <p:ph type="title"/>
          </p:nvPr>
        </p:nvSpPr>
        <p:spPr>
          <a:xfrm>
            <a:off x="521208" y="978408"/>
            <a:ext cx="4288536" cy="5376672"/>
          </a:xfrm>
        </p:spPr>
        <p:txBody>
          <a:bodyPr>
            <a:normAutofit/>
          </a:bodyPr>
          <a:lstStyle/>
          <a:p>
            <a:r>
              <a:rPr lang="tr-TR"/>
              <a:t>1. Temel Kavramlar ve Değişkenler</a:t>
            </a:r>
          </a:p>
          <a:p>
            <a:pPr marL="285750" indent="-285750">
              <a:buFont typeface="Arial"/>
              <a:buChar char="•"/>
            </a:pPr>
            <a:endParaRPr lang="tr-TR"/>
          </a:p>
          <a:p>
            <a:endParaRPr lang="tr-TR"/>
          </a:p>
        </p:txBody>
      </p:sp>
      <p:sp>
        <p:nvSpPr>
          <p:cNvPr id="3" name="İçerik Yer Tutucusu 2">
            <a:extLst>
              <a:ext uri="{FF2B5EF4-FFF2-40B4-BE49-F238E27FC236}">
                <a16:creationId xmlns:a16="http://schemas.microsoft.com/office/drawing/2014/main" id="{8F327A6C-97C7-B083-B621-2F71B98FC86F}"/>
              </a:ext>
            </a:extLst>
          </p:cNvPr>
          <p:cNvSpPr>
            <a:spLocks noGrp="1"/>
          </p:cNvSpPr>
          <p:nvPr>
            <p:ph idx="1"/>
          </p:nvPr>
        </p:nvSpPr>
        <p:spPr>
          <a:xfrm>
            <a:off x="5522976" y="1042416"/>
            <a:ext cx="6144768" cy="5312664"/>
          </a:xfrm>
        </p:spPr>
        <p:txBody>
          <a:bodyPr vert="horz" lIns="91440" tIns="45720" rIns="91440" bIns="45720" rtlCol="0">
            <a:normAutofit/>
          </a:bodyPr>
          <a:lstStyle/>
          <a:p>
            <a:pPr marL="0" indent="0">
              <a:lnSpc>
                <a:spcPct val="100000"/>
              </a:lnSpc>
            </a:pPr>
            <a:r>
              <a:rPr lang="tr-TR" sz="1500" b="1">
                <a:ea typeface="+mn-lt"/>
                <a:cs typeface="+mn-lt"/>
              </a:rPr>
              <a:t>Producer:</a:t>
            </a:r>
            <a:r>
              <a:rPr lang="tr-TR" sz="1500">
                <a:ea typeface="+mn-lt"/>
                <a:cs typeface="+mn-lt"/>
              </a:rPr>
              <a:t> Bir müzik parçasının tüm yapım sürecini yöneten, sanatçıyla birlikte son halini belirleyen kişidir.</a:t>
            </a:r>
            <a:endParaRPr lang="tr-TR" sz="1500"/>
          </a:p>
          <a:p>
            <a:pPr>
              <a:lnSpc>
                <a:spcPct val="100000"/>
              </a:lnSpc>
            </a:pPr>
            <a:r>
              <a:rPr lang="tr-TR" sz="1500" b="1">
                <a:ea typeface="+mn-lt"/>
                <a:cs typeface="+mn-lt"/>
              </a:rPr>
              <a:t>Beatmaker:</a:t>
            </a:r>
            <a:r>
              <a:rPr lang="tr-TR" sz="1500">
                <a:ea typeface="+mn-lt"/>
                <a:cs typeface="+mn-lt"/>
              </a:rPr>
              <a:t> Ritim, melodi ve altyapıyı üreten, genellikle </a:t>
            </a:r>
            <a:r>
              <a:rPr lang="tr-TR" sz="1500" err="1">
                <a:ea typeface="+mn-lt"/>
                <a:cs typeface="+mn-lt"/>
              </a:rPr>
              <a:t>hip</a:t>
            </a:r>
            <a:r>
              <a:rPr lang="tr-TR" sz="1500">
                <a:ea typeface="+mn-lt"/>
                <a:cs typeface="+mn-lt"/>
              </a:rPr>
              <a:t>-hop ve elektronik türlerinde çalışan üretici.</a:t>
            </a:r>
            <a:endParaRPr lang="tr-TR" sz="1500"/>
          </a:p>
          <a:p>
            <a:pPr>
              <a:lnSpc>
                <a:spcPct val="100000"/>
              </a:lnSpc>
            </a:pPr>
            <a:r>
              <a:rPr lang="tr-TR" sz="1500" b="1">
                <a:ea typeface="+mn-lt"/>
                <a:cs typeface="+mn-lt"/>
              </a:rPr>
              <a:t>Arranger (Aranjör):</a:t>
            </a:r>
            <a:r>
              <a:rPr lang="tr-TR" sz="1500">
                <a:ea typeface="+mn-lt"/>
                <a:cs typeface="+mn-lt"/>
              </a:rPr>
              <a:t> Parçanın enstrüman düzenini, armonisini ve genel ses yapısını oluşturan kişi.</a:t>
            </a:r>
            <a:endParaRPr lang="tr-TR" sz="1500"/>
          </a:p>
          <a:p>
            <a:pPr>
              <a:lnSpc>
                <a:spcPct val="100000"/>
              </a:lnSpc>
            </a:pPr>
            <a:r>
              <a:rPr lang="tr-TR" sz="1500" b="1">
                <a:ea typeface="+mn-lt"/>
                <a:cs typeface="+mn-lt"/>
              </a:rPr>
              <a:t>Müzik pazarlaması:</a:t>
            </a:r>
            <a:r>
              <a:rPr lang="tr-TR" sz="1500">
                <a:ea typeface="+mn-lt"/>
                <a:cs typeface="+mn-lt"/>
              </a:rPr>
              <a:t> Müziklerin hedef kitleye ulaştırılması, tanıtım stratejileri ve dijital dağıtım süreçlerini kapsar.</a:t>
            </a:r>
            <a:endParaRPr lang="tr-TR" sz="1500"/>
          </a:p>
          <a:p>
            <a:pPr>
              <a:lnSpc>
                <a:spcPct val="100000"/>
              </a:lnSpc>
            </a:pPr>
            <a:r>
              <a:rPr lang="tr-TR" sz="1500" b="1">
                <a:ea typeface="+mn-lt"/>
                <a:cs typeface="+mn-lt"/>
              </a:rPr>
              <a:t>Dijital platformlar:</a:t>
            </a:r>
            <a:r>
              <a:rPr lang="tr-TR" sz="1500">
                <a:ea typeface="+mn-lt"/>
                <a:cs typeface="+mn-lt"/>
              </a:rPr>
              <a:t> Müziklerin yayınlandığı, dinleyicilere ulaştırıldığı çevrimiçi ortamlar (Spotify, YouTube, SoundCloud, BandLab vb.)</a:t>
            </a:r>
            <a:endParaRPr lang="tr-TR" sz="1500"/>
          </a:p>
          <a:p>
            <a:pPr>
              <a:lnSpc>
                <a:spcPct val="100000"/>
              </a:lnSpc>
            </a:pPr>
            <a:r>
              <a:rPr lang="tr-TR" sz="1500" b="1">
                <a:ea typeface="+mn-lt"/>
                <a:cs typeface="+mn-lt"/>
              </a:rPr>
              <a:t>Değişkenler:</a:t>
            </a:r>
            <a:endParaRPr lang="tr-TR" sz="1500"/>
          </a:p>
          <a:p>
            <a:pPr>
              <a:lnSpc>
                <a:spcPct val="100000"/>
              </a:lnSpc>
            </a:pPr>
            <a:r>
              <a:rPr lang="tr-TR" sz="1500">
                <a:ea typeface="+mn-lt"/>
                <a:cs typeface="+mn-lt"/>
              </a:rPr>
              <a:t>Görünürlük düzeyi</a:t>
            </a:r>
            <a:endParaRPr lang="tr-TR" sz="1500"/>
          </a:p>
          <a:p>
            <a:pPr>
              <a:lnSpc>
                <a:spcPct val="100000"/>
              </a:lnSpc>
            </a:pPr>
            <a:r>
              <a:rPr lang="tr-TR" sz="1500">
                <a:ea typeface="+mn-lt"/>
                <a:cs typeface="+mn-lt"/>
              </a:rPr>
              <a:t>Erişim oranı</a:t>
            </a:r>
            <a:endParaRPr lang="tr-TR" sz="1500"/>
          </a:p>
          <a:p>
            <a:pPr>
              <a:lnSpc>
                <a:spcPct val="100000"/>
              </a:lnSpc>
            </a:pPr>
            <a:r>
              <a:rPr lang="tr-TR" sz="1500">
                <a:ea typeface="+mn-lt"/>
                <a:cs typeface="+mn-lt"/>
              </a:rPr>
              <a:t>Platformun yerelliği</a:t>
            </a:r>
            <a:endParaRPr lang="tr-TR" sz="1500"/>
          </a:p>
          <a:p>
            <a:pPr>
              <a:lnSpc>
                <a:spcPct val="100000"/>
              </a:lnSpc>
            </a:pPr>
            <a:r>
              <a:rPr lang="tr-TR" sz="1500">
                <a:ea typeface="+mn-lt"/>
                <a:cs typeface="+mn-lt"/>
              </a:rPr>
              <a:t>Üretici-müşteri etkileşimi</a:t>
            </a:r>
            <a:endParaRPr lang="tr-TR" sz="1500"/>
          </a:p>
          <a:p>
            <a:pPr>
              <a:lnSpc>
                <a:spcPct val="100000"/>
              </a:lnSpc>
            </a:pPr>
            <a:endParaRPr lang="tr-TR" sz="1500"/>
          </a:p>
        </p:txBody>
      </p:sp>
    </p:spTree>
    <p:extLst>
      <p:ext uri="{BB962C8B-B14F-4D97-AF65-F5344CB8AC3E}">
        <p14:creationId xmlns:p14="http://schemas.microsoft.com/office/powerpoint/2010/main" val="459587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0" name="Rectangle 9">
            <a:extLst>
              <a:ext uri="{FF2B5EF4-FFF2-40B4-BE49-F238E27FC236}">
                <a16:creationId xmlns:a16="http://schemas.microsoft.com/office/drawing/2014/main" id="{DC81933E-93BD-38CE-3C98-D10B2844C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341299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2" name="Rectangle 11">
            <a:extLst>
              <a:ext uri="{FF2B5EF4-FFF2-40B4-BE49-F238E27FC236}">
                <a16:creationId xmlns:a16="http://schemas.microsoft.com/office/drawing/2014/main" id="{5B3B7A5C-39EE-77A0-28F9-DF5137231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611650"/>
            <a:ext cx="7031736"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Başlık 1">
            <a:extLst>
              <a:ext uri="{FF2B5EF4-FFF2-40B4-BE49-F238E27FC236}">
                <a16:creationId xmlns:a16="http://schemas.microsoft.com/office/drawing/2014/main" id="{5785D071-C517-87E7-8D97-10A12744AAC7}"/>
              </a:ext>
            </a:extLst>
          </p:cNvPr>
          <p:cNvSpPr>
            <a:spLocks noGrp="1"/>
          </p:cNvSpPr>
          <p:nvPr>
            <p:ph type="title"/>
          </p:nvPr>
        </p:nvSpPr>
        <p:spPr>
          <a:xfrm>
            <a:off x="521208" y="978408"/>
            <a:ext cx="3410712" cy="5376672"/>
          </a:xfrm>
        </p:spPr>
        <p:txBody>
          <a:bodyPr>
            <a:normAutofit/>
          </a:bodyPr>
          <a:lstStyle/>
          <a:p>
            <a:r>
              <a:rPr lang="tr-TR" sz="4000">
                <a:ea typeface="+mj-lt"/>
                <a:cs typeface="+mj-lt"/>
              </a:rPr>
              <a:t>2. Literatür Taraması</a:t>
            </a:r>
            <a:endParaRPr lang="tr-TR" sz="4000"/>
          </a:p>
        </p:txBody>
      </p:sp>
      <p:graphicFrame>
        <p:nvGraphicFramePr>
          <p:cNvPr id="15" name="İçerik Yer Tutucusu 2">
            <a:extLst>
              <a:ext uri="{FF2B5EF4-FFF2-40B4-BE49-F238E27FC236}">
                <a16:creationId xmlns:a16="http://schemas.microsoft.com/office/drawing/2014/main" id="{2119B4C6-50A7-AC63-2A3E-DAA483D62E57}"/>
              </a:ext>
            </a:extLst>
          </p:cNvPr>
          <p:cNvGraphicFramePr>
            <a:graphicFrameLocks noGrp="1"/>
          </p:cNvGraphicFramePr>
          <p:nvPr>
            <p:ph idx="1"/>
          </p:nvPr>
        </p:nvGraphicFramePr>
        <p:xfrm>
          <a:off x="4636008" y="1042416"/>
          <a:ext cx="7031736" cy="53126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83171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7">
            <a:extLst>
              <a:ext uri="{FF2B5EF4-FFF2-40B4-BE49-F238E27FC236}">
                <a16:creationId xmlns:a16="http://schemas.microsoft.com/office/drawing/2014/main" id="{817D949E-564D-4503-A64E-D22FA3232C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FAEA32EF-4E39-0E78-728E-9DAB241F5E39}"/>
              </a:ext>
            </a:extLst>
          </p:cNvPr>
          <p:cNvSpPr>
            <a:spLocks noGrp="1"/>
          </p:cNvSpPr>
          <p:nvPr>
            <p:ph type="title"/>
          </p:nvPr>
        </p:nvSpPr>
        <p:spPr>
          <a:xfrm>
            <a:off x="521208" y="978408"/>
            <a:ext cx="3154680" cy="4069080"/>
          </a:xfrm>
        </p:spPr>
        <p:txBody>
          <a:bodyPr>
            <a:normAutofit/>
          </a:bodyPr>
          <a:lstStyle/>
          <a:p>
            <a:r>
              <a:rPr lang="tr-TR" sz="4000">
                <a:ea typeface="+mj-lt"/>
                <a:cs typeface="+mj-lt"/>
              </a:rPr>
              <a:t>3. Araştırma Boşluğu</a:t>
            </a:r>
            <a:endParaRPr lang="tr-TR" sz="4000"/>
          </a:p>
        </p:txBody>
      </p:sp>
      <p:sp>
        <p:nvSpPr>
          <p:cNvPr id="21" name="Rectangle 19">
            <a:extLst>
              <a:ext uri="{FF2B5EF4-FFF2-40B4-BE49-F238E27FC236}">
                <a16:creationId xmlns:a16="http://schemas.microsoft.com/office/drawing/2014/main" id="{2C8EEB27-9249-8B3A-C8C2-18F9DC48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1">
            <a:extLst>
              <a:ext uri="{FF2B5EF4-FFF2-40B4-BE49-F238E27FC236}">
                <a16:creationId xmlns:a16="http://schemas.microsoft.com/office/drawing/2014/main" id="{18482CAC-96FF-EBE5-E97D-0BE2B8A51E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208" y="6299535"/>
            <a:ext cx="11155680" cy="46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4" name="İçerik Yer Tutucusu 2">
            <a:extLst>
              <a:ext uri="{FF2B5EF4-FFF2-40B4-BE49-F238E27FC236}">
                <a16:creationId xmlns:a16="http://schemas.microsoft.com/office/drawing/2014/main" id="{A7C3E52E-6D18-9CAD-EC3E-1F9C2E91E776}"/>
              </a:ext>
            </a:extLst>
          </p:cNvPr>
          <p:cNvGraphicFramePr>
            <a:graphicFrameLocks noGrp="1"/>
          </p:cNvGraphicFramePr>
          <p:nvPr>
            <p:ph idx="1"/>
            <p:extLst>
              <p:ext uri="{D42A27DB-BD31-4B8C-83A1-F6EECF244321}">
                <p14:modId xmlns:p14="http://schemas.microsoft.com/office/powerpoint/2010/main" val="2741505032"/>
              </p:ext>
            </p:extLst>
          </p:nvPr>
        </p:nvGraphicFramePr>
        <p:xfrm>
          <a:off x="4389120" y="978408"/>
          <a:ext cx="7306056" cy="5010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5492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7">
            <a:extLst>
              <a:ext uri="{FF2B5EF4-FFF2-40B4-BE49-F238E27FC236}">
                <a16:creationId xmlns:a16="http://schemas.microsoft.com/office/drawing/2014/main" id="{F420BC5C-C418-4843-B04B-6918968D0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F8D82BBC-1AD7-E583-463A-E3FCA04841FB}"/>
              </a:ext>
            </a:extLst>
          </p:cNvPr>
          <p:cNvSpPr>
            <a:spLocks noGrp="1"/>
          </p:cNvSpPr>
          <p:nvPr>
            <p:ph type="title"/>
          </p:nvPr>
        </p:nvSpPr>
        <p:spPr>
          <a:xfrm>
            <a:off x="521208" y="978408"/>
            <a:ext cx="3154680" cy="4069080"/>
          </a:xfrm>
        </p:spPr>
        <p:txBody>
          <a:bodyPr>
            <a:normAutofit/>
          </a:bodyPr>
          <a:lstStyle/>
          <a:p>
            <a:r>
              <a:rPr lang="tr-TR" sz="4000">
                <a:ea typeface="+mj-lt"/>
                <a:cs typeface="+mj-lt"/>
              </a:rPr>
              <a:t>4. Hipotez veya Araştırma Sorusu</a:t>
            </a:r>
            <a:endParaRPr lang="tr-TR" sz="4000"/>
          </a:p>
        </p:txBody>
      </p:sp>
      <p:sp>
        <p:nvSpPr>
          <p:cNvPr id="16" name="Rectangle 19">
            <a:extLst>
              <a:ext uri="{FF2B5EF4-FFF2-40B4-BE49-F238E27FC236}">
                <a16:creationId xmlns:a16="http://schemas.microsoft.com/office/drawing/2014/main" id="{04E511C3-750B-AA87-AE51-0FA2069EA0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7" name="İçerik Yer Tutucusu 2">
            <a:extLst>
              <a:ext uri="{FF2B5EF4-FFF2-40B4-BE49-F238E27FC236}">
                <a16:creationId xmlns:a16="http://schemas.microsoft.com/office/drawing/2014/main" id="{53A32934-5A8F-EAD3-7A99-73ABE7303865}"/>
              </a:ext>
            </a:extLst>
          </p:cNvPr>
          <p:cNvGraphicFramePr>
            <a:graphicFrameLocks noGrp="1"/>
          </p:cNvGraphicFramePr>
          <p:nvPr>
            <p:ph idx="1"/>
            <p:extLst>
              <p:ext uri="{D42A27DB-BD31-4B8C-83A1-F6EECF244321}">
                <p14:modId xmlns:p14="http://schemas.microsoft.com/office/powerpoint/2010/main" val="2770169942"/>
              </p:ext>
            </p:extLst>
          </p:nvPr>
        </p:nvGraphicFramePr>
        <p:xfrm>
          <a:off x="4187952" y="978408"/>
          <a:ext cx="7488936" cy="52395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9242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2C91D93-014B-66D5-D263-730212C94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568B8C9-6702-8441-0D92-220DE92C8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873252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0584E52B-8D7A-932E-E48E-C12A2B4A98AA}"/>
              </a:ext>
            </a:extLst>
          </p:cNvPr>
          <p:cNvSpPr>
            <a:spLocks noGrp="1"/>
          </p:cNvSpPr>
          <p:nvPr>
            <p:ph type="title"/>
          </p:nvPr>
        </p:nvSpPr>
        <p:spPr>
          <a:xfrm>
            <a:off x="521208" y="978408"/>
            <a:ext cx="8732520" cy="1463040"/>
          </a:xfrm>
        </p:spPr>
        <p:txBody>
          <a:bodyPr>
            <a:normAutofit/>
          </a:bodyPr>
          <a:lstStyle/>
          <a:p>
            <a:r>
              <a:rPr lang="tr-TR">
                <a:ea typeface="+mj-lt"/>
                <a:cs typeface="+mj-lt"/>
              </a:rPr>
              <a:t>Kaynakça</a:t>
            </a:r>
            <a:endParaRPr lang="tr-TR"/>
          </a:p>
        </p:txBody>
      </p:sp>
      <p:sp>
        <p:nvSpPr>
          <p:cNvPr id="3" name="İçerik Yer Tutucusu 2">
            <a:extLst>
              <a:ext uri="{FF2B5EF4-FFF2-40B4-BE49-F238E27FC236}">
                <a16:creationId xmlns:a16="http://schemas.microsoft.com/office/drawing/2014/main" id="{6B5F9E98-3193-EE93-4603-D72E07EF7AF3}"/>
              </a:ext>
            </a:extLst>
          </p:cNvPr>
          <p:cNvSpPr>
            <a:spLocks noGrp="1"/>
          </p:cNvSpPr>
          <p:nvPr>
            <p:ph idx="1"/>
          </p:nvPr>
        </p:nvSpPr>
        <p:spPr>
          <a:xfrm>
            <a:off x="521208" y="2578608"/>
            <a:ext cx="8732520" cy="3767328"/>
          </a:xfrm>
        </p:spPr>
        <p:txBody>
          <a:bodyPr vert="horz" lIns="91440" tIns="45720" rIns="91440" bIns="45720" rtlCol="0">
            <a:normAutofit/>
          </a:bodyPr>
          <a:lstStyle/>
          <a:p>
            <a:pPr marL="0" indent="0">
              <a:buNone/>
            </a:pPr>
            <a:r>
              <a:rPr lang="tr-TR">
                <a:ea typeface="+mn-lt"/>
                <a:cs typeface="+mn-lt"/>
              </a:rPr>
              <a:t> [1] A. Morris, “</a:t>
            </a:r>
            <a:r>
              <a:rPr lang="tr-TR" err="1">
                <a:ea typeface="+mn-lt"/>
                <a:cs typeface="+mn-lt"/>
              </a:rPr>
              <a:t>Independent</a:t>
            </a:r>
            <a:r>
              <a:rPr lang="tr-TR">
                <a:ea typeface="+mn-lt"/>
                <a:cs typeface="+mn-lt"/>
              </a:rPr>
              <a:t> </a:t>
            </a:r>
            <a:r>
              <a:rPr lang="tr-TR" err="1">
                <a:ea typeface="+mn-lt"/>
                <a:cs typeface="+mn-lt"/>
              </a:rPr>
              <a:t>Musicians</a:t>
            </a:r>
            <a:r>
              <a:rPr lang="tr-TR">
                <a:ea typeface="+mn-lt"/>
                <a:cs typeface="+mn-lt"/>
              </a:rPr>
              <a:t> in </a:t>
            </a:r>
            <a:r>
              <a:rPr lang="tr-TR" err="1">
                <a:ea typeface="+mn-lt"/>
                <a:cs typeface="+mn-lt"/>
              </a:rPr>
              <a:t>the</a:t>
            </a:r>
            <a:r>
              <a:rPr lang="tr-TR">
                <a:ea typeface="+mn-lt"/>
                <a:cs typeface="+mn-lt"/>
              </a:rPr>
              <a:t> </a:t>
            </a:r>
            <a:r>
              <a:rPr lang="tr-TR" err="1">
                <a:ea typeface="+mn-lt"/>
                <a:cs typeface="+mn-lt"/>
              </a:rPr>
              <a:t>Digital</a:t>
            </a:r>
            <a:r>
              <a:rPr lang="tr-TR">
                <a:ea typeface="+mn-lt"/>
                <a:cs typeface="+mn-lt"/>
              </a:rPr>
              <a:t> </a:t>
            </a:r>
            <a:r>
              <a:rPr lang="tr-TR" err="1">
                <a:ea typeface="+mn-lt"/>
                <a:cs typeface="+mn-lt"/>
              </a:rPr>
              <a:t>Era</a:t>
            </a:r>
            <a:r>
              <a:rPr lang="tr-TR">
                <a:ea typeface="+mn-lt"/>
                <a:cs typeface="+mn-lt"/>
              </a:rPr>
              <a:t>,” </a:t>
            </a:r>
            <a:r>
              <a:rPr lang="tr-TR" i="1">
                <a:ea typeface="+mn-lt"/>
                <a:cs typeface="+mn-lt"/>
              </a:rPr>
              <a:t>Music Marketing </a:t>
            </a:r>
            <a:r>
              <a:rPr lang="tr-TR" i="1" err="1">
                <a:ea typeface="+mn-lt"/>
                <a:cs typeface="+mn-lt"/>
              </a:rPr>
              <a:t>Journal</a:t>
            </a:r>
            <a:r>
              <a:rPr lang="tr-TR">
                <a:ea typeface="+mn-lt"/>
                <a:cs typeface="+mn-lt"/>
              </a:rPr>
              <a:t>, 2022.</a:t>
            </a:r>
            <a:br>
              <a:rPr lang="tr-TR">
                <a:ea typeface="+mn-lt"/>
                <a:cs typeface="+mn-lt"/>
              </a:rPr>
            </a:br>
            <a:r>
              <a:rPr lang="tr-TR">
                <a:ea typeface="+mn-lt"/>
                <a:cs typeface="+mn-lt"/>
              </a:rPr>
              <a:t> [2] J. Kim </a:t>
            </a:r>
            <a:r>
              <a:rPr lang="tr-TR" err="1">
                <a:ea typeface="+mn-lt"/>
                <a:cs typeface="+mn-lt"/>
              </a:rPr>
              <a:t>and</a:t>
            </a:r>
            <a:r>
              <a:rPr lang="tr-TR">
                <a:ea typeface="+mn-lt"/>
                <a:cs typeface="+mn-lt"/>
              </a:rPr>
              <a:t> S. Lee, “YouTube </a:t>
            </a:r>
            <a:r>
              <a:rPr lang="tr-TR" err="1">
                <a:ea typeface="+mn-lt"/>
                <a:cs typeface="+mn-lt"/>
              </a:rPr>
              <a:t>vs</a:t>
            </a:r>
            <a:r>
              <a:rPr lang="tr-TR">
                <a:ea typeface="+mn-lt"/>
                <a:cs typeface="+mn-lt"/>
              </a:rPr>
              <a:t> Spotify: Music </a:t>
            </a:r>
            <a:r>
              <a:rPr lang="tr-TR" err="1">
                <a:ea typeface="+mn-lt"/>
                <a:cs typeface="+mn-lt"/>
              </a:rPr>
              <a:t>Discovery</a:t>
            </a:r>
            <a:r>
              <a:rPr lang="tr-TR">
                <a:ea typeface="+mn-lt"/>
                <a:cs typeface="+mn-lt"/>
              </a:rPr>
              <a:t> </a:t>
            </a:r>
            <a:r>
              <a:rPr lang="tr-TR" err="1">
                <a:ea typeface="+mn-lt"/>
                <a:cs typeface="+mn-lt"/>
              </a:rPr>
              <a:t>for</a:t>
            </a:r>
            <a:r>
              <a:rPr lang="tr-TR">
                <a:ea typeface="+mn-lt"/>
                <a:cs typeface="+mn-lt"/>
              </a:rPr>
              <a:t> New </a:t>
            </a:r>
            <a:r>
              <a:rPr lang="tr-TR" err="1">
                <a:ea typeface="+mn-lt"/>
                <a:cs typeface="+mn-lt"/>
              </a:rPr>
              <a:t>Producers</a:t>
            </a:r>
            <a:r>
              <a:rPr lang="tr-TR">
                <a:ea typeface="+mn-lt"/>
                <a:cs typeface="+mn-lt"/>
              </a:rPr>
              <a:t>,” </a:t>
            </a:r>
            <a:r>
              <a:rPr lang="tr-TR" i="1" err="1">
                <a:ea typeface="+mn-lt"/>
                <a:cs typeface="+mn-lt"/>
              </a:rPr>
              <a:t>Digital</a:t>
            </a:r>
            <a:r>
              <a:rPr lang="tr-TR" i="1">
                <a:ea typeface="+mn-lt"/>
                <a:cs typeface="+mn-lt"/>
              </a:rPr>
              <a:t> Media </a:t>
            </a:r>
            <a:r>
              <a:rPr lang="tr-TR" i="1" err="1">
                <a:ea typeface="+mn-lt"/>
                <a:cs typeface="+mn-lt"/>
              </a:rPr>
              <a:t>Studies</a:t>
            </a:r>
            <a:r>
              <a:rPr lang="tr-TR">
                <a:ea typeface="+mn-lt"/>
                <a:cs typeface="+mn-lt"/>
              </a:rPr>
              <a:t>, 2021.</a:t>
            </a:r>
            <a:br>
              <a:rPr lang="tr-TR">
                <a:ea typeface="+mn-lt"/>
                <a:cs typeface="+mn-lt"/>
              </a:rPr>
            </a:br>
            <a:r>
              <a:rPr lang="tr-TR">
                <a:ea typeface="+mn-lt"/>
                <a:cs typeface="+mn-lt"/>
              </a:rPr>
              <a:t> [3] B. Yıldız, “Türkiye’de Bağımsız Müzik Üreticilerinin Dijital Görünürlüğü,” </a:t>
            </a:r>
            <a:r>
              <a:rPr lang="tr-TR" i="1">
                <a:ea typeface="+mn-lt"/>
                <a:cs typeface="+mn-lt"/>
              </a:rPr>
              <a:t>İletişim ve Medya Araştırmaları Dergisi</a:t>
            </a:r>
            <a:r>
              <a:rPr lang="tr-TR">
                <a:ea typeface="+mn-lt"/>
                <a:cs typeface="+mn-lt"/>
              </a:rPr>
              <a:t>, 2023.</a:t>
            </a:r>
            <a:endParaRPr lang="tr-TR"/>
          </a:p>
        </p:txBody>
      </p:sp>
    </p:spTree>
    <p:extLst>
      <p:ext uri="{BB962C8B-B14F-4D97-AF65-F5344CB8AC3E}">
        <p14:creationId xmlns:p14="http://schemas.microsoft.com/office/powerpoint/2010/main" val="3597357547"/>
      </p:ext>
    </p:extLst>
  </p:cSld>
  <p:clrMapOvr>
    <a:masterClrMapping/>
  </p:clrMapOvr>
</p:sld>
</file>

<file path=ppt/theme/theme1.xml><?xml version="1.0" encoding="utf-8"?>
<a:theme xmlns:a="http://schemas.openxmlformats.org/drawingml/2006/main" name="GestaltVTI">
  <a:themeElements>
    <a:clrScheme name="Gestalt">
      <a:dk1>
        <a:srgbClr val="000000"/>
      </a:dk1>
      <a:lt1>
        <a:sysClr val="window" lastClr="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Gestal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estaltVTI" id="{4F87C71D-53D1-4B71-BF97-FD0EA4B25665}" vid="{A110AFC4-8D8A-4C02-8885-7BA370B379B5}"/>
    </a:ext>
  </a:extLst>
</a:theme>
</file>

<file path=docProps/app.xml><?xml version="1.0" encoding="utf-8"?>
<Properties xmlns="http://schemas.openxmlformats.org/officeDocument/2006/extended-properties" xmlns:vt="http://schemas.openxmlformats.org/officeDocument/2006/docPropsVTypes">
  <Template>Circuit</Template>
  <Application>Microsoft Office PowerPoint</Application>
  <PresentationFormat>Geniş ekran</PresentationFormat>
  <Slides>7</Slides>
  <Notes>0</Notes>
  <HiddenSlides>0</HiddenSlides>
  <ScaleCrop>false</ScaleCrop>
  <HeadingPairs>
    <vt:vector size="4" baseType="variant">
      <vt:variant>
        <vt:lpstr>Tema</vt:lpstr>
      </vt:variant>
      <vt:variant>
        <vt:i4>1</vt:i4>
      </vt:variant>
      <vt:variant>
        <vt:lpstr>Slayt Başlıkları</vt:lpstr>
      </vt:variant>
      <vt:variant>
        <vt:i4>7</vt:i4>
      </vt:variant>
    </vt:vector>
  </HeadingPairs>
  <TitlesOfParts>
    <vt:vector size="8" baseType="lpstr">
      <vt:lpstr>GestaltVTI</vt:lpstr>
      <vt:lpstr>Araştırma yöntem ve teknikleri</vt:lpstr>
      <vt:lpstr>Konumuz:  Yeni producer, beatmaker ve arranger’ların Türkiye çapında kendi müziklerini tanıtıp pazarlayabilecekleri bir dijital platformun gerekliliği.</vt:lpstr>
      <vt:lpstr>1. Temel Kavramlar ve Değişkenler  </vt:lpstr>
      <vt:lpstr>2. Literatür Taraması</vt:lpstr>
      <vt:lpstr>3. Araştırma Boşluğu</vt:lpstr>
      <vt:lpstr>4. Hipotez veya Araştırma Sorusu</vt:lpstr>
      <vt:lpstr>Kaynakça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4</cp:revision>
  <dcterms:created xsi:type="dcterms:W3CDTF">2025-10-22T16:47:23Z</dcterms:created>
  <dcterms:modified xsi:type="dcterms:W3CDTF">2025-10-22T17:55:30Z</dcterms:modified>
</cp:coreProperties>
</file>